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23" r:id="rId1"/>
  </p:sldMasterIdLst>
  <p:sldIdLst>
    <p:sldId id="256" r:id="rId2"/>
    <p:sldId id="262" r:id="rId3"/>
    <p:sldId id="289" r:id="rId4"/>
    <p:sldId id="288" r:id="rId5"/>
    <p:sldId id="284" r:id="rId6"/>
    <p:sldId id="292" r:id="rId7"/>
    <p:sldId id="293" r:id="rId8"/>
    <p:sldId id="285" r:id="rId9"/>
    <p:sldId id="290" r:id="rId10"/>
    <p:sldId id="291" r:id="rId11"/>
    <p:sldId id="294" r:id="rId12"/>
    <p:sldId id="295" r:id="rId13"/>
    <p:sldId id="296" r:id="rId14"/>
    <p:sldId id="263" r:id="rId15"/>
    <p:sldId id="264" r:id="rId16"/>
    <p:sldId id="265" r:id="rId17"/>
    <p:sldId id="267" r:id="rId18"/>
    <p:sldId id="266" r:id="rId19"/>
    <p:sldId id="269" r:id="rId20"/>
    <p:sldId id="270" r:id="rId21"/>
    <p:sldId id="271" r:id="rId22"/>
    <p:sldId id="273" r:id="rId23"/>
    <p:sldId id="274" r:id="rId24"/>
    <p:sldId id="275" r:id="rId25"/>
    <p:sldId id="276" r:id="rId26"/>
    <p:sldId id="277" r:id="rId27"/>
    <p:sldId id="278" r:id="rId28"/>
    <p:sldId id="279"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52" autoAdjust="0"/>
    <p:restoredTop sz="94660"/>
  </p:normalViewPr>
  <p:slideViewPr>
    <p:cSldViewPr snapToGrid="0">
      <p:cViewPr varScale="1">
        <p:scale>
          <a:sx n="116" d="100"/>
          <a:sy n="116" d="100"/>
        </p:scale>
        <p:origin x="38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DA51639-B2D6-4652-B8C3-1B4C224A7BAF}" type="datetimeFigureOut">
              <a:rPr lang="en-US" smtClean="0"/>
              <a:t>5/25/2023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9330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smtClean="0"/>
              <a:t>5/25/2023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68029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smtClean="0"/>
              <a:t>5/25/2023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38496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2FF5DD9-2C52-442D-92E2-8072C0C3D7CD}" type="datetimeFigureOut">
              <a:rPr lang="en-US" smtClean="0"/>
              <a:t>5/25/2023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83690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BC48EC7-AF6A-48D3-8284-14BACBEBDD84}" type="datetimeFigureOut">
              <a:rPr lang="en-US" smtClean="0"/>
              <a:t>5/25/2023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098308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smtClean="0"/>
              <a:t>5/25/2023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68015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smtClean="0"/>
              <a:t>5/25/2023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48248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smtClean="0"/>
              <a:t>5/25/2023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97832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57002E4-6836-46D1-9DBB-3C27C0DD3A89}" type="datetimeFigureOut">
              <a:rPr lang="en-US" smtClean="0"/>
              <a:t>5/25/2023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76354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CF131DD-A141-4471-BCF9-C6073EDD7E20}" type="datetimeFigureOut">
              <a:rPr lang="en-US" smtClean="0"/>
              <a:t>5/25/2023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02630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B334A90-EB03-42F3-8859-2C2B2724C058}" type="datetimeFigureOut">
              <a:rPr lang="en-US" smtClean="0"/>
              <a:t>5/25/2023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86924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BC48EC7-AF6A-48D3-8284-14BACBEBDD84}" type="datetimeFigureOut">
              <a:rPr lang="en-US" smtClean="0"/>
              <a:t>5/25/2023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391566"/>
      </p:ext>
    </p:extLst>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08FDECF-1DFE-4CCB-9782-179E1C9E963E}"/>
              </a:ext>
            </a:extLst>
          </p:cNvPr>
          <p:cNvSpPr>
            <a:spLocks noGrp="1"/>
          </p:cNvSpPr>
          <p:nvPr>
            <p:ph type="ctrTitle"/>
          </p:nvPr>
        </p:nvSpPr>
        <p:spPr>
          <a:xfrm>
            <a:off x="2381693" y="1871131"/>
            <a:ext cx="7442791" cy="1557869"/>
          </a:xfrm>
        </p:spPr>
        <p:txBody>
          <a:bodyPr>
            <a:normAutofit/>
          </a:bodyPr>
          <a:lstStyle/>
          <a:p>
            <a:pPr algn="ctr"/>
            <a:r>
              <a:rPr lang="tr-TR" sz="3600" b="1" dirty="0">
                <a:latin typeface="+mn-lt"/>
              </a:rPr>
              <a:t>KAYSERİ ÜNİVERSİTESİ STRATEJİK PLAN HAZIRLAMA KILAVUZU</a:t>
            </a:r>
          </a:p>
        </p:txBody>
      </p:sp>
      <p:sp>
        <p:nvSpPr>
          <p:cNvPr id="3" name="Alt Başlık 2">
            <a:extLst>
              <a:ext uri="{FF2B5EF4-FFF2-40B4-BE49-F238E27FC236}">
                <a16:creationId xmlns:a16="http://schemas.microsoft.com/office/drawing/2014/main" xmlns="" id="{42BAA979-5273-4FFB-8BB7-1A00E5CD0BE9}"/>
              </a:ext>
            </a:extLst>
          </p:cNvPr>
          <p:cNvSpPr>
            <a:spLocks noGrp="1"/>
          </p:cNvSpPr>
          <p:nvPr>
            <p:ph type="subTitle" idx="1"/>
          </p:nvPr>
        </p:nvSpPr>
        <p:spPr>
          <a:xfrm>
            <a:off x="1239716" y="4476307"/>
            <a:ext cx="9393232" cy="1344201"/>
          </a:xfrm>
        </p:spPr>
        <p:txBody>
          <a:bodyPr>
            <a:noAutofit/>
          </a:bodyPr>
          <a:lstStyle/>
          <a:p>
            <a:endParaRPr lang="tr-TR" sz="2800" b="1" smtClean="0">
              <a:latin typeface="+mn-lt"/>
            </a:endParaRPr>
          </a:p>
          <a:p>
            <a:r>
              <a:rPr lang="tr-TR" sz="2800" b="1" smtClean="0">
                <a:latin typeface="+mn-lt"/>
              </a:rPr>
              <a:t>Mayıs </a:t>
            </a:r>
            <a:r>
              <a:rPr lang="tr-TR" sz="2800" b="1" dirty="0" smtClean="0">
                <a:latin typeface="+mn-lt"/>
              </a:rPr>
              <a:t>2023</a:t>
            </a:r>
            <a:endParaRPr lang="tr-TR" sz="2800" b="1" dirty="0">
              <a:latin typeface="+mn-lt"/>
            </a:endParaRPr>
          </a:p>
        </p:txBody>
      </p:sp>
    </p:spTree>
    <p:extLst>
      <p:ext uri="{BB962C8B-B14F-4D97-AF65-F5344CB8AC3E}">
        <p14:creationId xmlns:p14="http://schemas.microsoft.com/office/powerpoint/2010/main" val="2512663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Resim 6"/>
          <p:cNvPicPr>
            <a:picLocks noChangeAspect="1"/>
          </p:cNvPicPr>
          <p:nvPr/>
        </p:nvPicPr>
        <p:blipFill>
          <a:blip r:embed="rId2"/>
          <a:stretch>
            <a:fillRect/>
          </a:stretch>
        </p:blipFill>
        <p:spPr>
          <a:xfrm>
            <a:off x="1097280" y="1028699"/>
            <a:ext cx="9199756" cy="391791"/>
          </a:xfrm>
          <a:prstGeom prst="rect">
            <a:avLst/>
          </a:prstGeom>
        </p:spPr>
      </p:pic>
      <p:sp>
        <p:nvSpPr>
          <p:cNvPr id="2" name="Unvan 1"/>
          <p:cNvSpPr>
            <a:spLocks noGrp="1"/>
          </p:cNvSpPr>
          <p:nvPr>
            <p:ph type="title"/>
          </p:nvPr>
        </p:nvSpPr>
        <p:spPr>
          <a:xfrm>
            <a:off x="1097280" y="286603"/>
            <a:ext cx="10058400" cy="1133887"/>
          </a:xfrm>
        </p:spPr>
        <p:txBody>
          <a:bodyPr>
            <a:normAutofit/>
          </a:bodyPr>
          <a:lstStyle/>
          <a:p>
            <a:r>
              <a:rPr lang="tr-TR" sz="2800" b="1" dirty="0" smtClean="0">
                <a:latin typeface="+mn-lt"/>
              </a:rPr>
              <a:t>GZFT (SWOT) Analizi</a:t>
            </a:r>
            <a:endParaRPr lang="tr-TR" sz="2800" b="1" dirty="0">
              <a:latin typeface="+mn-lt"/>
            </a:endParaRPr>
          </a:p>
        </p:txBody>
      </p:sp>
      <p:sp>
        <p:nvSpPr>
          <p:cNvPr id="3" name="İçerik Yer Tutucusu 2"/>
          <p:cNvSpPr>
            <a:spLocks noGrp="1"/>
          </p:cNvSpPr>
          <p:nvPr>
            <p:ph idx="1"/>
          </p:nvPr>
        </p:nvSpPr>
        <p:spPr>
          <a:xfrm>
            <a:off x="1097280" y="1845734"/>
            <a:ext cx="5540912" cy="4023360"/>
          </a:xfrm>
        </p:spPr>
        <p:txBody>
          <a:bodyPr>
            <a:normAutofit lnSpcReduction="10000"/>
          </a:bodyPr>
          <a:lstStyle/>
          <a:p>
            <a:r>
              <a:rPr lang="tr-TR" b="1" dirty="0"/>
              <a:t>c. Fırsatlarımız</a:t>
            </a:r>
          </a:p>
          <a:p>
            <a:r>
              <a:rPr lang="tr-TR" dirty="0"/>
              <a:t>o Ülkemizde Bilimsel Araştırma çalışmalarına verilen büyük önem ve artan bütçe desteği,</a:t>
            </a:r>
          </a:p>
          <a:p>
            <a:r>
              <a:rPr lang="tr-TR" dirty="0"/>
              <a:t>o AB, TÜBİTAK gibi ulusal ve uluslararası kurum ve kuruluşların bilimsel </a:t>
            </a:r>
            <a:r>
              <a:rPr lang="tr-TR" dirty="0" smtClean="0"/>
              <a:t>araştırma projelerine </a:t>
            </a:r>
            <a:r>
              <a:rPr lang="tr-TR" dirty="0"/>
              <a:t>verdiği desteklerin artması,</a:t>
            </a:r>
          </a:p>
          <a:p>
            <a:r>
              <a:rPr lang="tr-TR" dirty="0"/>
              <a:t>o Uluslararası proje fonlarına ulaşabilme fırsatı,</a:t>
            </a:r>
          </a:p>
          <a:p>
            <a:r>
              <a:rPr lang="tr-TR" dirty="0"/>
              <a:t>o </a:t>
            </a:r>
            <a:r>
              <a:rPr lang="tr-TR" dirty="0" smtClean="0"/>
              <a:t> </a:t>
            </a:r>
            <a:r>
              <a:rPr lang="tr-TR" dirty="0"/>
              <a:t>Bilimsel çalışmaları teşvik sisteminin varlığı ve yönetim tarafından desteklemesi,</a:t>
            </a:r>
          </a:p>
          <a:p>
            <a:r>
              <a:rPr lang="tr-TR" dirty="0"/>
              <a:t>o Bilimsel Araştırma Projeleri Koordinasyon Birimince desteklenen </a:t>
            </a:r>
            <a:r>
              <a:rPr lang="tr-TR" dirty="0" smtClean="0"/>
              <a:t>projelere başvurularındaki artış</a:t>
            </a:r>
            <a:endParaRPr lang="tr-TR" dirty="0"/>
          </a:p>
          <a:p>
            <a:endParaRPr lang="tr-TR" dirty="0"/>
          </a:p>
        </p:txBody>
      </p:sp>
      <p:sp>
        <p:nvSpPr>
          <p:cNvPr id="5" name="Dikdörtgen 4"/>
          <p:cNvSpPr/>
          <p:nvPr/>
        </p:nvSpPr>
        <p:spPr>
          <a:xfrm>
            <a:off x="7051431" y="1934116"/>
            <a:ext cx="4968898" cy="3477875"/>
          </a:xfrm>
          <a:prstGeom prst="rect">
            <a:avLst/>
          </a:prstGeom>
        </p:spPr>
        <p:txBody>
          <a:bodyPr wrap="square">
            <a:spAutoFit/>
          </a:bodyPr>
          <a:lstStyle/>
          <a:p>
            <a:pPr>
              <a:spcBef>
                <a:spcPts val="1200"/>
              </a:spcBef>
            </a:pPr>
            <a:r>
              <a:rPr lang="tr-TR" sz="2000" b="1" dirty="0"/>
              <a:t>d. Tehditlerimiz</a:t>
            </a:r>
          </a:p>
          <a:p>
            <a:pPr>
              <a:spcBef>
                <a:spcPts val="1200"/>
              </a:spcBef>
            </a:pPr>
            <a:r>
              <a:rPr lang="tr-TR" sz="2000" dirty="0"/>
              <a:t>o Üniversite sanayi iş birliğinin eksikliği,</a:t>
            </a:r>
          </a:p>
          <a:p>
            <a:pPr>
              <a:spcBef>
                <a:spcPts val="1200"/>
              </a:spcBef>
            </a:pPr>
            <a:r>
              <a:rPr lang="tr-TR" sz="2000" dirty="0"/>
              <a:t>o Kamu kaynaklarının harcanmasında israf,</a:t>
            </a:r>
          </a:p>
          <a:p>
            <a:pPr>
              <a:spcBef>
                <a:spcPts val="1200"/>
              </a:spcBef>
            </a:pPr>
            <a:r>
              <a:rPr lang="tr-TR" sz="2000" dirty="0"/>
              <a:t>o Mevzuatlara bağlı olarak iç işleyişteki bürokratik işlemler sürecinin işleri </a:t>
            </a:r>
            <a:r>
              <a:rPr lang="tr-TR" sz="2000" dirty="0" smtClean="0"/>
              <a:t>yavaşlatması sonucu </a:t>
            </a:r>
            <a:r>
              <a:rPr lang="tr-TR" sz="2000" dirty="0"/>
              <a:t>yaşanan sorunlar</a:t>
            </a:r>
          </a:p>
          <a:p>
            <a:pPr>
              <a:spcBef>
                <a:spcPts val="1200"/>
              </a:spcBef>
            </a:pPr>
            <a:r>
              <a:rPr lang="tr-TR" sz="2000" dirty="0"/>
              <a:t>o Bilimsel araştırmaların nitelikli bilimsel çıktılara ve girişimcilik </a:t>
            </a:r>
            <a:r>
              <a:rPr lang="tr-TR" sz="2000" dirty="0" smtClean="0"/>
              <a:t>konularına yönlendirilememesi</a:t>
            </a:r>
            <a:endParaRPr lang="tr-TR" sz="2000" dirty="0"/>
          </a:p>
        </p:txBody>
      </p:sp>
    </p:spTree>
    <p:extLst>
      <p:ext uri="{BB962C8B-B14F-4D97-AF65-F5344CB8AC3E}">
        <p14:creationId xmlns:p14="http://schemas.microsoft.com/office/powerpoint/2010/main" val="27760981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latin typeface="+mn-lt"/>
              </a:rPr>
              <a:t>GZFT Analizi</a:t>
            </a:r>
            <a:br>
              <a:rPr lang="tr-TR" sz="2800" b="1" dirty="0">
                <a:latin typeface="+mn-lt"/>
              </a:rPr>
            </a:br>
            <a:endParaRPr lang="tr-TR" sz="2800" b="1" dirty="0">
              <a:latin typeface="+mn-lt"/>
            </a:endParaRPr>
          </a:p>
        </p:txBody>
      </p:sp>
      <p:sp>
        <p:nvSpPr>
          <p:cNvPr id="3" name="İçerik Yer Tutucusu 2"/>
          <p:cNvSpPr>
            <a:spLocks noGrp="1"/>
          </p:cNvSpPr>
          <p:nvPr>
            <p:ph idx="1"/>
          </p:nvPr>
        </p:nvSpPr>
        <p:spPr>
          <a:xfrm>
            <a:off x="1097280" y="1737360"/>
            <a:ext cx="10058400" cy="4131734"/>
          </a:xfrm>
        </p:spPr>
        <p:txBody>
          <a:bodyPr/>
          <a:lstStyle/>
          <a:p>
            <a:pPr algn="just"/>
            <a:r>
              <a:rPr lang="tr-TR" dirty="0" smtClean="0"/>
              <a:t>Durum </a:t>
            </a:r>
            <a:r>
              <a:rPr lang="tr-TR" dirty="0"/>
              <a:t>analizi kapsamında kullanılacak temel yöntemlerden birisi de GZFT analizidir. Bu analiz,</a:t>
            </a:r>
          </a:p>
          <a:p>
            <a:pPr algn="just"/>
            <a:r>
              <a:rPr lang="tr-TR" dirty="0"/>
              <a:t>üniversitenin ve üniversiteyi etkileyen koşulların sistematik olarak incelendiği bir yöntemdir.</a:t>
            </a:r>
          </a:p>
          <a:p>
            <a:pPr algn="just"/>
            <a:r>
              <a:rPr lang="tr-TR" dirty="0"/>
              <a:t>Bu kapsamda, üniversitenin güçlü ve zayıf yönleri ile üniversite dışında oluşabilecek fırsatlar</a:t>
            </a:r>
          </a:p>
          <a:p>
            <a:pPr algn="just"/>
            <a:r>
              <a:rPr lang="tr-TR" dirty="0"/>
              <a:t>ve tehditler belirlenir. </a:t>
            </a:r>
            <a:endParaRPr lang="tr-TR" dirty="0" smtClean="0"/>
          </a:p>
          <a:p>
            <a:r>
              <a:rPr lang="tr-TR" dirty="0" smtClean="0">
                <a:solidFill>
                  <a:srgbClr val="FF0000"/>
                </a:solidFill>
              </a:rPr>
              <a:t>Üniversitenin </a:t>
            </a:r>
            <a:r>
              <a:rPr lang="tr-TR" dirty="0">
                <a:solidFill>
                  <a:srgbClr val="FF0000"/>
                </a:solidFill>
              </a:rPr>
              <a:t>G</a:t>
            </a:r>
            <a:r>
              <a:rPr lang="tr-TR" dirty="0" smtClean="0">
                <a:solidFill>
                  <a:srgbClr val="FF0000"/>
                </a:solidFill>
              </a:rPr>
              <a:t>üçlü </a:t>
            </a:r>
            <a:r>
              <a:rPr lang="tr-TR" dirty="0">
                <a:solidFill>
                  <a:srgbClr val="FF0000"/>
                </a:solidFill>
              </a:rPr>
              <a:t>ve </a:t>
            </a:r>
            <a:r>
              <a:rPr lang="tr-TR" dirty="0" smtClean="0">
                <a:solidFill>
                  <a:srgbClr val="FF0000"/>
                </a:solidFill>
              </a:rPr>
              <a:t>Zayıf </a:t>
            </a:r>
            <a:r>
              <a:rPr lang="tr-TR" dirty="0">
                <a:solidFill>
                  <a:srgbClr val="FF0000"/>
                </a:solidFill>
              </a:rPr>
              <a:t>Y</a:t>
            </a:r>
            <a:r>
              <a:rPr lang="tr-TR" dirty="0" smtClean="0">
                <a:solidFill>
                  <a:srgbClr val="FF0000"/>
                </a:solidFill>
              </a:rPr>
              <a:t>önleri</a:t>
            </a:r>
          </a:p>
          <a:p>
            <a:r>
              <a:rPr lang="tr-TR" dirty="0" smtClean="0">
                <a:solidFill>
                  <a:srgbClr val="FF0000"/>
                </a:solidFill>
              </a:rPr>
              <a:t> </a:t>
            </a:r>
            <a:r>
              <a:rPr lang="tr-TR" b="1" dirty="0"/>
              <a:t>K</a:t>
            </a:r>
            <a:r>
              <a:rPr lang="tr-TR" b="1" dirty="0" smtClean="0"/>
              <a:t>uruluş </a:t>
            </a:r>
            <a:r>
              <a:rPr lang="tr-TR" b="1" dirty="0"/>
              <a:t>içi analiz </a:t>
            </a:r>
            <a:r>
              <a:rPr lang="tr-TR" dirty="0"/>
              <a:t>ile </a:t>
            </a:r>
            <a:r>
              <a:rPr lang="tr-TR" b="1" dirty="0"/>
              <a:t>durum </a:t>
            </a:r>
            <a:r>
              <a:rPr lang="tr-TR" b="1" dirty="0" smtClean="0"/>
              <a:t>analizi </a:t>
            </a:r>
            <a:r>
              <a:rPr lang="tr-TR" dirty="0" smtClean="0"/>
              <a:t>kapsamında yapılan diğer çalışmaların sonuçlarından, </a:t>
            </a:r>
          </a:p>
          <a:p>
            <a:r>
              <a:rPr lang="tr-TR" dirty="0">
                <a:solidFill>
                  <a:srgbClr val="FF0000"/>
                </a:solidFill>
              </a:rPr>
              <a:t>F</a:t>
            </a:r>
            <a:r>
              <a:rPr lang="tr-TR" dirty="0" smtClean="0">
                <a:solidFill>
                  <a:srgbClr val="FF0000"/>
                </a:solidFill>
              </a:rPr>
              <a:t>ırsatlar ve Tehditleri</a:t>
            </a:r>
          </a:p>
          <a:p>
            <a:r>
              <a:rPr lang="tr-TR" b="1" dirty="0" smtClean="0"/>
              <a:t>Yükseköğretim sektörü </a:t>
            </a:r>
            <a:r>
              <a:rPr lang="tr-TR" b="1" dirty="0"/>
              <a:t>analizi</a:t>
            </a:r>
            <a:r>
              <a:rPr lang="tr-TR" dirty="0"/>
              <a:t> sonuçlarından yararlanılarak tespit edilir.</a:t>
            </a:r>
          </a:p>
        </p:txBody>
      </p:sp>
    </p:spTree>
    <p:extLst>
      <p:ext uri="{BB962C8B-B14F-4D97-AF65-F5344CB8AC3E}">
        <p14:creationId xmlns:p14="http://schemas.microsoft.com/office/powerpoint/2010/main" val="4050746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058400" cy="803643"/>
          </a:xfrm>
        </p:spPr>
        <p:txBody>
          <a:bodyPr>
            <a:normAutofit/>
          </a:bodyPr>
          <a:lstStyle/>
          <a:p>
            <a:pPr marL="91440" lvl="0" indent="-91440">
              <a:lnSpc>
                <a:spcPct val="90000"/>
              </a:lnSpc>
              <a:spcBef>
                <a:spcPts val="1200"/>
              </a:spcBef>
              <a:spcAft>
                <a:spcPts val="200"/>
              </a:spcAft>
            </a:pPr>
            <a:r>
              <a:rPr lang="tr-TR" sz="2800" b="1" spc="0" dirty="0" smtClean="0">
                <a:solidFill>
                  <a:srgbClr val="FF0000"/>
                </a:solidFill>
                <a:latin typeface="Calibri" panose="020F0502020204030204"/>
                <a:ea typeface="+mn-ea"/>
                <a:cs typeface="+mn-cs"/>
              </a:rPr>
              <a:t>GFZT Analizinde Kullanılabilecek Veriler</a:t>
            </a:r>
            <a:r>
              <a:rPr lang="tr-TR" sz="2800" b="1" spc="0" dirty="0" smtClean="0">
                <a:solidFill>
                  <a:srgbClr val="000000">
                    <a:lumMod val="75000"/>
                    <a:lumOff val="25000"/>
                  </a:srgbClr>
                </a:solidFill>
                <a:latin typeface="Calibri" panose="020F0502020204030204"/>
                <a:ea typeface="+mn-ea"/>
                <a:cs typeface="+mn-cs"/>
              </a:rPr>
              <a:t> </a:t>
            </a:r>
            <a:endParaRPr lang="tr-TR" sz="2800" b="1" dirty="0"/>
          </a:p>
        </p:txBody>
      </p:sp>
      <p:sp>
        <p:nvSpPr>
          <p:cNvPr id="3" name="İçerik Yer Tutucusu 2"/>
          <p:cNvSpPr>
            <a:spLocks noGrp="1"/>
          </p:cNvSpPr>
          <p:nvPr>
            <p:ph idx="1"/>
          </p:nvPr>
        </p:nvSpPr>
        <p:spPr>
          <a:xfrm>
            <a:off x="1097279" y="1845734"/>
            <a:ext cx="10435693" cy="4023360"/>
          </a:xfrm>
        </p:spPr>
        <p:txBody>
          <a:bodyPr>
            <a:normAutofit/>
          </a:bodyPr>
          <a:lstStyle/>
          <a:p>
            <a:r>
              <a:rPr lang="tr-TR" dirty="0" smtClean="0"/>
              <a:t></a:t>
            </a:r>
            <a:r>
              <a:rPr lang="tr-TR" dirty="0"/>
              <a:t> </a:t>
            </a:r>
            <a:r>
              <a:rPr lang="tr-TR" dirty="0" smtClean="0"/>
              <a:t>    </a:t>
            </a:r>
            <a:r>
              <a:rPr lang="tr-TR" sz="2400" dirty="0" smtClean="0"/>
              <a:t>Paydaş </a:t>
            </a:r>
            <a:r>
              <a:rPr lang="tr-TR" sz="2400" dirty="0"/>
              <a:t>analizi sonuçları</a:t>
            </a:r>
          </a:p>
          <a:p>
            <a:r>
              <a:rPr lang="tr-TR" sz="2400" dirty="0"/>
              <a:t> </a:t>
            </a:r>
            <a:r>
              <a:rPr lang="tr-TR" sz="2400" dirty="0" smtClean="0"/>
              <a:t>   PESTLE </a:t>
            </a:r>
            <a:r>
              <a:rPr lang="tr-TR" sz="2400" dirty="0"/>
              <a:t>analizi bulguları</a:t>
            </a:r>
          </a:p>
          <a:p>
            <a:r>
              <a:rPr lang="tr-TR" sz="2400" dirty="0" smtClean="0"/>
              <a:t></a:t>
            </a:r>
            <a:r>
              <a:rPr lang="tr-TR" sz="2400" dirty="0"/>
              <a:t> </a:t>
            </a:r>
            <a:r>
              <a:rPr lang="tr-TR" sz="2400" dirty="0" smtClean="0"/>
              <a:t>   Üst </a:t>
            </a:r>
            <a:r>
              <a:rPr lang="tr-TR" sz="2400" dirty="0"/>
              <a:t>politika belgelerinde yer alan amaçlar ve politikalar ile kurumsal sorumluklar</a:t>
            </a:r>
          </a:p>
          <a:p>
            <a:r>
              <a:rPr lang="tr-TR" sz="2400" dirty="0" smtClean="0"/>
              <a:t></a:t>
            </a:r>
            <a:r>
              <a:rPr lang="tr-TR" sz="2400" dirty="0"/>
              <a:t> </a:t>
            </a:r>
            <a:r>
              <a:rPr lang="tr-TR" sz="2400" dirty="0" smtClean="0"/>
              <a:t>   Diğer </a:t>
            </a:r>
            <a:r>
              <a:rPr lang="tr-TR" sz="2400" dirty="0"/>
              <a:t>üniversitelerin stratejik planlarında yer alan ilgili amaç ve hedefleri</a:t>
            </a:r>
          </a:p>
          <a:p>
            <a:endParaRPr lang="tr-TR" dirty="0"/>
          </a:p>
          <a:p>
            <a:r>
              <a:rPr lang="tr-TR" dirty="0"/>
              <a:t>	</a:t>
            </a:r>
          </a:p>
        </p:txBody>
      </p:sp>
    </p:spTree>
    <p:extLst>
      <p:ext uri="{BB962C8B-B14F-4D97-AF65-F5344CB8AC3E}">
        <p14:creationId xmlns:p14="http://schemas.microsoft.com/office/powerpoint/2010/main" val="2062300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058400" cy="1128959"/>
          </a:xfrm>
        </p:spPr>
        <p:txBody>
          <a:bodyPr>
            <a:normAutofit/>
          </a:bodyPr>
          <a:lstStyle/>
          <a:p>
            <a:r>
              <a:rPr lang="tr-TR" sz="2800" b="1" dirty="0">
                <a:latin typeface="+mn-lt"/>
              </a:rPr>
              <a:t>GZFT Stratejileri</a:t>
            </a:r>
          </a:p>
        </p:txBody>
      </p:sp>
      <p:pic>
        <p:nvPicPr>
          <p:cNvPr id="5" name="İçerik Yer Tutucusu 4"/>
          <p:cNvPicPr>
            <a:picLocks noGrp="1" noChangeAspect="1"/>
          </p:cNvPicPr>
          <p:nvPr>
            <p:ph idx="1"/>
          </p:nvPr>
        </p:nvPicPr>
        <p:blipFill>
          <a:blip r:embed="rId2"/>
          <a:stretch>
            <a:fillRect/>
          </a:stretch>
        </p:blipFill>
        <p:spPr>
          <a:xfrm>
            <a:off x="1211580" y="2268416"/>
            <a:ext cx="9629335" cy="3270738"/>
          </a:xfrm>
          <a:prstGeom prst="rect">
            <a:avLst/>
          </a:prstGeom>
        </p:spPr>
      </p:pic>
    </p:spTree>
    <p:extLst>
      <p:ext uri="{BB962C8B-B14F-4D97-AF65-F5344CB8AC3E}">
        <p14:creationId xmlns:p14="http://schemas.microsoft.com/office/powerpoint/2010/main" val="16132303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058400" cy="689343"/>
          </a:xfrm>
        </p:spPr>
        <p:txBody>
          <a:bodyPr>
            <a:normAutofit/>
          </a:bodyPr>
          <a:lstStyle/>
          <a:p>
            <a:r>
              <a:rPr lang="tr-TR" sz="2800" b="1" dirty="0" smtClean="0">
                <a:latin typeface="+mn-lt"/>
              </a:rPr>
              <a:t>Paydaş Kavramı</a:t>
            </a:r>
            <a:endParaRPr lang="tr-TR" sz="2800" b="1" dirty="0">
              <a:latin typeface="+mn-lt"/>
            </a:endParaRPr>
          </a:p>
        </p:txBody>
      </p:sp>
      <p:sp>
        <p:nvSpPr>
          <p:cNvPr id="3" name="İçerik Yer Tutucusu 2"/>
          <p:cNvSpPr>
            <a:spLocks noGrp="1"/>
          </p:cNvSpPr>
          <p:nvPr>
            <p:ph idx="1"/>
          </p:nvPr>
        </p:nvSpPr>
        <p:spPr>
          <a:xfrm>
            <a:off x="1097280" y="1746422"/>
            <a:ext cx="10058400" cy="4209534"/>
          </a:xfrm>
        </p:spPr>
        <p:txBody>
          <a:bodyPr>
            <a:normAutofit lnSpcReduction="10000"/>
          </a:bodyPr>
          <a:lstStyle/>
          <a:p>
            <a:pPr algn="just"/>
            <a:r>
              <a:rPr lang="tr-TR" b="1" dirty="0" smtClean="0"/>
              <a:t>Paydaşlar</a:t>
            </a:r>
            <a:r>
              <a:rPr lang="tr-TR" b="1" dirty="0"/>
              <a:t>, </a:t>
            </a:r>
            <a:r>
              <a:rPr lang="tr-TR" dirty="0"/>
              <a:t>üniversitenin ürün ve hizmetleriyle ilgisi olan, üniversiteden doğrudan veya dolaylı,</a:t>
            </a:r>
          </a:p>
          <a:p>
            <a:pPr algn="just"/>
            <a:r>
              <a:rPr lang="tr-TR" dirty="0"/>
              <a:t>olumlu ya da olumsuz yönde etkilenen veya üniversiteyi etkileyen kişi, grup veya kurumlardır.</a:t>
            </a:r>
          </a:p>
          <a:p>
            <a:pPr algn="just"/>
            <a:r>
              <a:rPr lang="tr-TR" dirty="0"/>
              <a:t>Paydaşlar, iç ve dış paydaşlar olarak sınıflandırılır:</a:t>
            </a:r>
          </a:p>
          <a:p>
            <a:pPr algn="just"/>
            <a:r>
              <a:rPr lang="tr-TR" b="1" dirty="0"/>
              <a:t>İç paydaşlar: </a:t>
            </a:r>
            <a:r>
              <a:rPr lang="tr-TR" dirty="0"/>
              <a:t>Üniversiteden etkilenen veya üniversiteyi etkileyen üniversite içerisindeki kişi ve</a:t>
            </a:r>
          </a:p>
          <a:p>
            <a:pPr algn="just"/>
            <a:r>
              <a:rPr lang="tr-TR" dirty="0"/>
              <a:t>gruplardır. Üniversitenin çalışanları ve yöneticileri iç paydaşlara örnek olarak verilebilir.</a:t>
            </a:r>
          </a:p>
          <a:p>
            <a:pPr algn="just"/>
            <a:r>
              <a:rPr lang="tr-TR" b="1" dirty="0"/>
              <a:t>Dış paydaşlar: </a:t>
            </a:r>
            <a:r>
              <a:rPr lang="tr-TR" dirty="0"/>
              <a:t>Üniversitenin sunduğu ürün ve hizmetlerden yararlananlar ile üniversiteden</a:t>
            </a:r>
          </a:p>
          <a:p>
            <a:pPr algn="just"/>
            <a:r>
              <a:rPr lang="tr-TR" dirty="0"/>
              <a:t>etkilenen veya üniversiteyi etkileyen üniversite dışındaki kişi, grup veya kurumlardır.</a:t>
            </a:r>
          </a:p>
          <a:p>
            <a:pPr algn="just"/>
            <a:r>
              <a:rPr lang="tr-TR" dirty="0"/>
              <a:t>Öğrenciler, potansiyel öğrenciler, mezunlar, üniversite faaliyetleriyle ilişkisi olan </a:t>
            </a:r>
            <a:r>
              <a:rPr lang="tr-TR" dirty="0" smtClean="0"/>
              <a:t>diğer</a:t>
            </a:r>
          </a:p>
          <a:p>
            <a:pPr marL="0" indent="0" algn="just">
              <a:buNone/>
            </a:pPr>
            <a:r>
              <a:rPr lang="tr-TR" dirty="0" smtClean="0"/>
              <a:t>  üniversiteler ve kamu idareleri, sivil toplum ve özel sektör kuruluşları dış paydaşlara örnek</a:t>
            </a:r>
          </a:p>
          <a:p>
            <a:pPr algn="just"/>
            <a:r>
              <a:rPr lang="tr-TR" dirty="0" smtClean="0"/>
              <a:t>olarak </a:t>
            </a:r>
            <a:r>
              <a:rPr lang="tr-TR" dirty="0"/>
              <a:t>verilebilir.</a:t>
            </a:r>
          </a:p>
        </p:txBody>
      </p:sp>
    </p:spTree>
    <p:extLst>
      <p:ext uri="{BB962C8B-B14F-4D97-AF65-F5344CB8AC3E}">
        <p14:creationId xmlns:p14="http://schemas.microsoft.com/office/powerpoint/2010/main" val="21989221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562708"/>
            <a:ext cx="10058400" cy="1174652"/>
          </a:xfrm>
        </p:spPr>
        <p:txBody>
          <a:bodyPr>
            <a:normAutofit/>
          </a:bodyPr>
          <a:lstStyle/>
          <a:p>
            <a:r>
              <a:rPr lang="tr-TR" sz="2800" b="1" dirty="0">
                <a:latin typeface="+mn-lt"/>
              </a:rPr>
              <a:t>Paydaş </a:t>
            </a:r>
            <a:r>
              <a:rPr lang="tr-TR" sz="2800" b="1" dirty="0" smtClean="0">
                <a:latin typeface="+mn-lt"/>
              </a:rPr>
              <a:t>analizleri ile;</a:t>
            </a:r>
            <a:r>
              <a:rPr lang="tr-TR" sz="2800" b="1" dirty="0">
                <a:latin typeface="+mn-lt"/>
              </a:rPr>
              <a:t/>
            </a:r>
            <a:br>
              <a:rPr lang="tr-TR" sz="2800" b="1" dirty="0">
                <a:latin typeface="+mn-lt"/>
              </a:rPr>
            </a:br>
            <a:endParaRPr lang="tr-TR" sz="2800" b="1" dirty="0">
              <a:latin typeface="+mn-lt"/>
            </a:endParaRPr>
          </a:p>
        </p:txBody>
      </p:sp>
      <p:sp>
        <p:nvSpPr>
          <p:cNvPr id="3" name="İçerik Yer Tutucusu 2"/>
          <p:cNvSpPr>
            <a:spLocks noGrp="1"/>
          </p:cNvSpPr>
          <p:nvPr>
            <p:ph idx="1"/>
          </p:nvPr>
        </p:nvSpPr>
        <p:spPr/>
        <p:txBody>
          <a:bodyPr/>
          <a:lstStyle/>
          <a:p>
            <a:r>
              <a:rPr lang="tr-TR" dirty="0" smtClean="0"/>
              <a:t> </a:t>
            </a:r>
            <a:r>
              <a:rPr lang="tr-TR" dirty="0"/>
              <a:t>Paydaşların görüş, öneri ve beklentilerinin stratejik planlama sürecine dâhil edilmesi</a:t>
            </a:r>
          </a:p>
          <a:p>
            <a:r>
              <a:rPr lang="tr-TR" dirty="0"/>
              <a:t> Planın paydaşlarca sahiplenilmesi ve uygulanabilirliğinin artması</a:t>
            </a:r>
          </a:p>
          <a:p>
            <a:r>
              <a:rPr lang="tr-TR" dirty="0"/>
              <a:t> Üniversitenin hizmetlerinin etkin bir şekilde sunulmasına engel oluşturabilecek</a:t>
            </a:r>
          </a:p>
          <a:p>
            <a:r>
              <a:rPr lang="tr-TR" dirty="0"/>
              <a:t>unsurların saptanması ve bunların giderilmesi için önlemler alınması</a:t>
            </a:r>
          </a:p>
          <a:p>
            <a:r>
              <a:rPr lang="tr-TR" dirty="0"/>
              <a:t> Paydaşların birbirleriyle olan ilişkilerinin ve olası çıkar çatışmalarının tespit edilmesi</a:t>
            </a:r>
          </a:p>
          <a:p>
            <a:r>
              <a:rPr lang="tr-TR" dirty="0"/>
              <a:t> Üniversitenin güçlü ve zayıf yönleri ile fırsatları ve tehditleri hakkında fikir edinilmesi</a:t>
            </a:r>
          </a:p>
          <a:p>
            <a:r>
              <a:rPr lang="tr-TR" dirty="0"/>
              <a:t>amaçlanır.</a:t>
            </a:r>
          </a:p>
        </p:txBody>
      </p:sp>
    </p:spTree>
    <p:extLst>
      <p:ext uri="{BB962C8B-B14F-4D97-AF65-F5344CB8AC3E}">
        <p14:creationId xmlns:p14="http://schemas.microsoft.com/office/powerpoint/2010/main" val="7170150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58826" y="685801"/>
            <a:ext cx="10058400" cy="1019907"/>
          </a:xfrm>
        </p:spPr>
        <p:txBody>
          <a:bodyPr>
            <a:normAutofit fontScale="90000"/>
          </a:bodyPr>
          <a:lstStyle/>
          <a:p>
            <a:r>
              <a:rPr lang="tr-TR" sz="3100" b="1" dirty="0">
                <a:latin typeface="+mn-lt"/>
              </a:rPr>
              <a:t>Paydaşların Tespiti</a:t>
            </a:r>
            <a:r>
              <a:rPr lang="tr-TR" dirty="0"/>
              <a:t/>
            </a:r>
            <a:br>
              <a:rPr lang="tr-TR" dirty="0"/>
            </a:br>
            <a:endParaRPr lang="tr-TR" dirty="0"/>
          </a:p>
        </p:txBody>
      </p:sp>
      <p:sp>
        <p:nvSpPr>
          <p:cNvPr id="3" name="İçerik Yer Tutucusu 2"/>
          <p:cNvSpPr>
            <a:spLocks noGrp="1"/>
          </p:cNvSpPr>
          <p:nvPr>
            <p:ph idx="1"/>
          </p:nvPr>
        </p:nvSpPr>
        <p:spPr>
          <a:xfrm>
            <a:off x="1097279" y="1705708"/>
            <a:ext cx="10188559" cy="4163386"/>
          </a:xfrm>
        </p:spPr>
        <p:txBody>
          <a:bodyPr>
            <a:normAutofit lnSpcReduction="10000"/>
          </a:bodyPr>
          <a:lstStyle/>
          <a:p>
            <a:r>
              <a:rPr lang="tr-TR" dirty="0" smtClean="0"/>
              <a:t>Paydaş </a:t>
            </a:r>
            <a:r>
              <a:rPr lang="tr-TR" dirty="0"/>
              <a:t>analizinin ilk aşamasında üniversitenin paydaşlarının kim olduğu tespit edilir. </a:t>
            </a:r>
            <a:r>
              <a:rPr lang="tr-TR" dirty="0" smtClean="0"/>
              <a:t>Tespit sürecinin </a:t>
            </a:r>
            <a:r>
              <a:rPr lang="tr-TR" dirty="0"/>
              <a:t>başlatılmasının etkili yollarından birisi de stratejik planlama ekibi içerisinde </a:t>
            </a:r>
            <a:r>
              <a:rPr lang="tr-TR" dirty="0" smtClean="0"/>
              <a:t>beyin fırtınası </a:t>
            </a:r>
            <a:r>
              <a:rPr lang="tr-TR" dirty="0"/>
              <a:t>yapmaktır. Üniversitenin paydaşlarının tespit edilmesi için aşağıdaki sorular sorulur:</a:t>
            </a:r>
          </a:p>
          <a:p>
            <a:r>
              <a:rPr lang="tr-TR" dirty="0"/>
              <a:t> Üniversitenin ürün/hizmetleriyle ilgisi olanlar kimlerdir?</a:t>
            </a:r>
          </a:p>
          <a:p>
            <a:r>
              <a:rPr lang="tr-TR" dirty="0"/>
              <a:t> Üniversitenin ürün/hizmetlerini kullananlar kimlerdir?</a:t>
            </a:r>
          </a:p>
          <a:p>
            <a:r>
              <a:rPr lang="tr-TR" dirty="0"/>
              <a:t> Üniversitenin ürün/hizmetlerinden etkilenenler kimlerdir?</a:t>
            </a:r>
          </a:p>
          <a:p>
            <a:r>
              <a:rPr lang="tr-TR" dirty="0"/>
              <a:t> Üniversitenin ürün/hizmetlerini etkileyenler kimlerdir</a:t>
            </a:r>
            <a:r>
              <a:rPr lang="tr-TR" dirty="0" smtClean="0"/>
              <a:t>?</a:t>
            </a:r>
          </a:p>
          <a:p>
            <a:endParaRPr lang="tr-TR" dirty="0"/>
          </a:p>
          <a:p>
            <a:pPr>
              <a:spcBef>
                <a:spcPts val="600"/>
              </a:spcBef>
              <a:spcAft>
                <a:spcPts val="0"/>
              </a:spcAft>
            </a:pPr>
            <a:r>
              <a:rPr lang="tr-TR" dirty="0"/>
              <a:t>Üniversitenin paydaşları iç paydaşlar ve dış paydaşlar olarak sınıflandırılır. Ayrıca, bir paydaşta</a:t>
            </a:r>
          </a:p>
          <a:p>
            <a:pPr>
              <a:spcBef>
                <a:spcPts val="600"/>
              </a:spcBef>
              <a:spcAft>
                <a:spcPts val="0"/>
              </a:spcAft>
            </a:pPr>
            <a:r>
              <a:rPr lang="tr-TR" dirty="0"/>
              <a:t>farklı özellik, beklenti ve öneme sahip alt gruplar mevcutsa; paydaşların bu alt gruplar bazında</a:t>
            </a:r>
          </a:p>
          <a:p>
            <a:pPr>
              <a:spcBef>
                <a:spcPts val="600"/>
              </a:spcBef>
              <a:spcAft>
                <a:spcPts val="0"/>
              </a:spcAft>
            </a:pPr>
            <a:r>
              <a:rPr lang="tr-TR" dirty="0"/>
              <a:t>belirlenmesi paydaş analizinin etkili bir şekilde gerçekleştirilebilmesini sağlar.</a:t>
            </a:r>
          </a:p>
        </p:txBody>
      </p:sp>
    </p:spTree>
    <p:extLst>
      <p:ext uri="{BB962C8B-B14F-4D97-AF65-F5344CB8AC3E}">
        <p14:creationId xmlns:p14="http://schemas.microsoft.com/office/powerpoint/2010/main" val="13195252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058400" cy="1023451"/>
          </a:xfrm>
        </p:spPr>
        <p:txBody>
          <a:bodyPr>
            <a:normAutofit/>
          </a:bodyPr>
          <a:lstStyle/>
          <a:p>
            <a:r>
              <a:rPr lang="tr-TR" sz="2800" b="1" dirty="0" smtClean="0">
                <a:latin typeface="+mn-lt"/>
              </a:rPr>
              <a:t>Paydaş Ürün/Hizmet Matrisi</a:t>
            </a:r>
            <a:endParaRPr lang="tr-TR" sz="2800" b="1" dirty="0">
              <a:latin typeface="+mn-lt"/>
            </a:endParaRPr>
          </a:p>
        </p:txBody>
      </p:sp>
      <p:pic>
        <p:nvPicPr>
          <p:cNvPr id="4" name="İçerik Yer Tutucusu 3"/>
          <p:cNvPicPr>
            <a:picLocks noGrp="1" noChangeAspect="1"/>
          </p:cNvPicPr>
          <p:nvPr>
            <p:ph idx="1"/>
          </p:nvPr>
        </p:nvPicPr>
        <p:blipFill>
          <a:blip r:embed="rId2"/>
          <a:stretch>
            <a:fillRect/>
          </a:stretch>
        </p:blipFill>
        <p:spPr>
          <a:xfrm>
            <a:off x="993531" y="1846263"/>
            <a:ext cx="10225453" cy="4022725"/>
          </a:xfrm>
          <a:prstGeom prst="rect">
            <a:avLst/>
          </a:prstGeom>
        </p:spPr>
      </p:pic>
    </p:spTree>
    <p:extLst>
      <p:ext uri="{BB962C8B-B14F-4D97-AF65-F5344CB8AC3E}">
        <p14:creationId xmlns:p14="http://schemas.microsoft.com/office/powerpoint/2010/main" val="38639833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058400" cy="1014659"/>
          </a:xfrm>
        </p:spPr>
        <p:txBody>
          <a:bodyPr>
            <a:normAutofit/>
          </a:bodyPr>
          <a:lstStyle/>
          <a:p>
            <a:r>
              <a:rPr lang="tr-TR" sz="2800" b="1" dirty="0" smtClean="0">
                <a:latin typeface="+mn-lt"/>
              </a:rPr>
              <a:t>Paydaş Etki/Önem Matrisi</a:t>
            </a:r>
            <a:endParaRPr lang="tr-TR" sz="2800" b="1" dirty="0">
              <a:latin typeface="+mn-lt"/>
            </a:endParaRPr>
          </a:p>
        </p:txBody>
      </p:sp>
      <p:pic>
        <p:nvPicPr>
          <p:cNvPr id="4" name="İçerik Yer Tutucusu 3"/>
          <p:cNvPicPr>
            <a:picLocks noGrp="1" noChangeAspect="1"/>
          </p:cNvPicPr>
          <p:nvPr>
            <p:ph idx="1"/>
          </p:nvPr>
        </p:nvPicPr>
        <p:blipFill>
          <a:blip r:embed="rId2"/>
          <a:stretch>
            <a:fillRect/>
          </a:stretch>
        </p:blipFill>
        <p:spPr>
          <a:xfrm>
            <a:off x="1097280" y="2066192"/>
            <a:ext cx="10279966" cy="3376246"/>
          </a:xfrm>
          <a:prstGeom prst="rect">
            <a:avLst/>
          </a:prstGeom>
        </p:spPr>
      </p:pic>
    </p:spTree>
    <p:extLst>
      <p:ext uri="{BB962C8B-B14F-4D97-AF65-F5344CB8AC3E}">
        <p14:creationId xmlns:p14="http://schemas.microsoft.com/office/powerpoint/2010/main" val="21094547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597877"/>
            <a:ext cx="10058400" cy="1139483"/>
          </a:xfrm>
        </p:spPr>
        <p:txBody>
          <a:bodyPr>
            <a:normAutofit/>
          </a:bodyPr>
          <a:lstStyle/>
          <a:p>
            <a:r>
              <a:rPr lang="tr-TR" sz="2800" b="1" dirty="0">
                <a:latin typeface="+mn-lt"/>
              </a:rPr>
              <a:t>Paydaşlara Yöneltilebilecek Sorular</a:t>
            </a:r>
            <a:br>
              <a:rPr lang="tr-TR" sz="2800" b="1" dirty="0">
                <a:latin typeface="+mn-lt"/>
              </a:rPr>
            </a:br>
            <a:endParaRPr lang="tr-TR" sz="2800" b="1" dirty="0">
              <a:latin typeface="+mn-lt"/>
            </a:endParaRPr>
          </a:p>
        </p:txBody>
      </p:sp>
      <p:sp>
        <p:nvSpPr>
          <p:cNvPr id="3" name="İçerik Yer Tutucusu 2"/>
          <p:cNvSpPr>
            <a:spLocks noGrp="1"/>
          </p:cNvSpPr>
          <p:nvPr>
            <p:ph idx="1"/>
          </p:nvPr>
        </p:nvSpPr>
        <p:spPr/>
        <p:txBody>
          <a:bodyPr>
            <a:normAutofit/>
          </a:bodyPr>
          <a:lstStyle/>
          <a:p>
            <a:r>
              <a:rPr lang="tr-TR" dirty="0" smtClean="0"/>
              <a:t> </a:t>
            </a:r>
            <a:r>
              <a:rPr lang="tr-TR" dirty="0"/>
              <a:t>Üniversitemizin hangi faaliyetleri ve hizmetleri sizin için önemlidir?</a:t>
            </a:r>
          </a:p>
          <a:p>
            <a:r>
              <a:rPr lang="tr-TR" dirty="0"/>
              <a:t> Üniversitemizin olumlu olarak değerlendirilen faaliyet ve hizmetleri nelerdir?</a:t>
            </a:r>
          </a:p>
          <a:p>
            <a:r>
              <a:rPr lang="tr-TR" dirty="0"/>
              <a:t> Üniversitemizin geliştirilmesi gereken faaliyet ve hizmetleri nelerdir?</a:t>
            </a:r>
          </a:p>
          <a:p>
            <a:r>
              <a:rPr lang="tr-TR" dirty="0"/>
              <a:t> Üniversitemizden beklentileriniz nelerdir ve üniversitemizle hangi alanlarda işbirliği</a:t>
            </a:r>
          </a:p>
          <a:p>
            <a:r>
              <a:rPr lang="tr-TR" dirty="0"/>
              <a:t>geliştirilebilir?</a:t>
            </a:r>
          </a:p>
          <a:p>
            <a:r>
              <a:rPr lang="tr-TR" dirty="0"/>
              <a:t> Üniversitemizin gelecek plan dönemi içerisinde hangi faaliyet ve hizmetlere önem</a:t>
            </a:r>
          </a:p>
          <a:p>
            <a:r>
              <a:rPr lang="tr-TR" dirty="0"/>
              <a:t>vermesi gerektiğini düşünüyorsunuz? Üniversitemiz bu faaliyet ve hizmetlere neden</a:t>
            </a:r>
          </a:p>
          <a:p>
            <a:r>
              <a:rPr lang="tr-TR" dirty="0"/>
              <a:t>önem vermeli ve bunları nasıl sunmalıdır?</a:t>
            </a:r>
          </a:p>
          <a:p>
            <a:endParaRPr lang="tr-TR" dirty="0"/>
          </a:p>
        </p:txBody>
      </p:sp>
    </p:spTree>
    <p:extLst>
      <p:ext uri="{BB962C8B-B14F-4D97-AF65-F5344CB8AC3E}">
        <p14:creationId xmlns:p14="http://schemas.microsoft.com/office/powerpoint/2010/main" val="2518517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xmlns="" id="{9EDF1513-9EA5-4995-9DE0-4ECE53FA362F}"/>
              </a:ext>
            </a:extLst>
          </p:cNvPr>
          <p:cNvPicPr>
            <a:picLocks noGrp="1" noChangeAspect="1"/>
          </p:cNvPicPr>
          <p:nvPr>
            <p:ph idx="1"/>
          </p:nvPr>
        </p:nvPicPr>
        <p:blipFill>
          <a:blip r:embed="rId2"/>
          <a:stretch>
            <a:fillRect/>
          </a:stretch>
        </p:blipFill>
        <p:spPr>
          <a:xfrm>
            <a:off x="329609" y="265814"/>
            <a:ext cx="11451265" cy="6358270"/>
          </a:xfrm>
        </p:spPr>
      </p:pic>
    </p:spTree>
    <p:extLst>
      <p:ext uri="{BB962C8B-B14F-4D97-AF65-F5344CB8AC3E}">
        <p14:creationId xmlns:p14="http://schemas.microsoft.com/office/powerpoint/2010/main" val="17123439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518746"/>
            <a:ext cx="10058400" cy="808892"/>
          </a:xfrm>
        </p:spPr>
        <p:txBody>
          <a:bodyPr>
            <a:normAutofit/>
          </a:bodyPr>
          <a:lstStyle/>
          <a:p>
            <a:r>
              <a:rPr lang="tr-TR" sz="2800" b="1" dirty="0">
                <a:latin typeface="+mn-lt"/>
              </a:rPr>
              <a:t>Paydaşlara Yöneltilebilecek Sorular</a:t>
            </a:r>
            <a:endParaRPr lang="tr-TR" sz="2800" dirty="0">
              <a:latin typeface="+mn-lt"/>
            </a:endParaRPr>
          </a:p>
        </p:txBody>
      </p:sp>
      <p:sp>
        <p:nvSpPr>
          <p:cNvPr id="3" name="İçerik Yer Tutucusu 2"/>
          <p:cNvSpPr>
            <a:spLocks noGrp="1"/>
          </p:cNvSpPr>
          <p:nvPr>
            <p:ph idx="1"/>
          </p:nvPr>
        </p:nvSpPr>
        <p:spPr/>
        <p:txBody>
          <a:bodyPr/>
          <a:lstStyle/>
          <a:p>
            <a:r>
              <a:rPr lang="tr-TR" dirty="0"/>
              <a:t> </a:t>
            </a:r>
            <a:r>
              <a:rPr lang="tr-TR" dirty="0" smtClean="0"/>
              <a:t>Gelecek </a:t>
            </a:r>
            <a:r>
              <a:rPr lang="tr-TR" dirty="0"/>
              <a:t>dönemde üniversitemizi olumsuz etkileyebileceğini düşündüğünüz politik,</a:t>
            </a:r>
          </a:p>
          <a:p>
            <a:r>
              <a:rPr lang="tr-TR" dirty="0"/>
              <a:t>ekonomik, sosyal, teknolojik, yasal ve çevresel gelişmeler neler olabilir?</a:t>
            </a:r>
          </a:p>
          <a:p>
            <a:r>
              <a:rPr lang="tr-TR" dirty="0"/>
              <a:t> Gelecek dönemde üniversitemiz için fırsatlar ve tehditler neler olabilir?</a:t>
            </a:r>
          </a:p>
          <a:p>
            <a:r>
              <a:rPr lang="tr-TR" dirty="0"/>
              <a:t> Üniversitemizin güçlü ve zayıf yönleri nelerdir?</a:t>
            </a:r>
          </a:p>
          <a:p>
            <a:r>
              <a:rPr lang="tr-TR" dirty="0"/>
              <a:t> Üniversitemiz içerisinde etkin bir katılımcılığın sağlanabilmesi için neler yapılabilir?</a:t>
            </a:r>
          </a:p>
          <a:p>
            <a:r>
              <a:rPr lang="tr-TR" dirty="0"/>
              <a:t> Üniversitemize kişi/kurum olarak katkılarınız neler olabilir?</a:t>
            </a:r>
          </a:p>
          <a:p>
            <a:endParaRPr lang="tr-TR" dirty="0"/>
          </a:p>
        </p:txBody>
      </p:sp>
    </p:spTree>
    <p:extLst>
      <p:ext uri="{BB962C8B-B14F-4D97-AF65-F5344CB8AC3E}">
        <p14:creationId xmlns:p14="http://schemas.microsoft.com/office/powerpoint/2010/main" val="3263621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4"/>
            <a:ext cx="10058400" cy="1102581"/>
          </a:xfrm>
        </p:spPr>
        <p:txBody>
          <a:bodyPr>
            <a:normAutofit/>
          </a:bodyPr>
          <a:lstStyle/>
          <a:p>
            <a:r>
              <a:rPr lang="tr-TR" sz="2800" b="1" dirty="0">
                <a:latin typeface="+mn-lt"/>
              </a:rPr>
              <a:t>Paydaşlara Yöneltilebilecek Sorular</a:t>
            </a:r>
          </a:p>
        </p:txBody>
      </p:sp>
      <p:sp>
        <p:nvSpPr>
          <p:cNvPr id="3" name="İçerik Yer Tutucusu 2"/>
          <p:cNvSpPr>
            <a:spLocks noGrp="1"/>
          </p:cNvSpPr>
          <p:nvPr>
            <p:ph idx="1"/>
          </p:nvPr>
        </p:nvSpPr>
        <p:spPr/>
        <p:txBody>
          <a:bodyPr/>
          <a:lstStyle/>
          <a:p>
            <a:r>
              <a:rPr lang="tr-TR" dirty="0"/>
              <a:t>İç paydaş görüşleri alınırken amaç, sadece üniversitenin personeline sunduğu fiziki ve</a:t>
            </a:r>
          </a:p>
          <a:p>
            <a:r>
              <a:rPr lang="tr-TR" dirty="0"/>
              <a:t>sosyal imkânlar ile mali haklara ilişkin görüş, öneri ve eleştirilerini almak değil, esas olarak</a:t>
            </a:r>
          </a:p>
          <a:p>
            <a:r>
              <a:rPr lang="tr-TR" dirty="0"/>
              <a:t>ürün ve hizmet sunumunun kalitesinin artırılmasına yönelik değerlendirmelerini almaktır.</a:t>
            </a:r>
          </a:p>
        </p:txBody>
      </p:sp>
    </p:spTree>
    <p:extLst>
      <p:ext uri="{BB962C8B-B14F-4D97-AF65-F5344CB8AC3E}">
        <p14:creationId xmlns:p14="http://schemas.microsoft.com/office/powerpoint/2010/main" val="2565765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404446"/>
            <a:ext cx="10058400" cy="1028700"/>
          </a:xfrm>
        </p:spPr>
        <p:txBody>
          <a:bodyPr>
            <a:normAutofit/>
          </a:bodyPr>
          <a:lstStyle/>
          <a:p>
            <a:r>
              <a:rPr lang="tr-TR" sz="3200" b="1" dirty="0" smtClean="0">
                <a:latin typeface="+mn-lt"/>
              </a:rPr>
              <a:t>Kuruluş İçi Analiz</a:t>
            </a:r>
            <a:endParaRPr lang="tr-TR" sz="3200" b="1" dirty="0">
              <a:latin typeface="+mn-lt"/>
            </a:endParaRPr>
          </a:p>
        </p:txBody>
      </p:sp>
      <p:sp>
        <p:nvSpPr>
          <p:cNvPr id="3" name="İçerik Yer Tutucusu 2"/>
          <p:cNvSpPr>
            <a:spLocks noGrp="1"/>
          </p:cNvSpPr>
          <p:nvPr>
            <p:ph idx="1"/>
          </p:nvPr>
        </p:nvSpPr>
        <p:spPr/>
        <p:txBody>
          <a:bodyPr/>
          <a:lstStyle/>
          <a:p>
            <a:r>
              <a:rPr lang="tr-TR" dirty="0"/>
              <a:t>Kuruluş içi analiz; insan kaynaklarının yetkinlik düzeyi, kurum kültürü, teknoloji ve bilişim</a:t>
            </a:r>
          </a:p>
          <a:p>
            <a:r>
              <a:rPr lang="tr-TR" dirty="0"/>
              <a:t>altyapısı, fiziki ve mali kaynaklara ilişkin analizlerin yapılarak üniversitenin mevcut</a:t>
            </a:r>
          </a:p>
          <a:p>
            <a:r>
              <a:rPr lang="tr-TR" dirty="0"/>
              <a:t>kapasitesinin </a:t>
            </a:r>
            <a:r>
              <a:rPr lang="tr-TR" dirty="0" smtClean="0"/>
              <a:t>değerlendirilmesidir.</a:t>
            </a:r>
          </a:p>
          <a:p>
            <a:endParaRPr lang="tr-TR" dirty="0"/>
          </a:p>
        </p:txBody>
      </p:sp>
    </p:spTree>
    <p:extLst>
      <p:ext uri="{BB962C8B-B14F-4D97-AF65-F5344CB8AC3E}">
        <p14:creationId xmlns:p14="http://schemas.microsoft.com/office/powerpoint/2010/main" val="1328079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4"/>
            <a:ext cx="10058400" cy="1172920"/>
          </a:xfrm>
        </p:spPr>
        <p:txBody>
          <a:bodyPr>
            <a:normAutofit/>
          </a:bodyPr>
          <a:lstStyle/>
          <a:p>
            <a:r>
              <a:rPr lang="tr-TR" sz="2800" b="1" dirty="0">
                <a:latin typeface="+mn-lt"/>
              </a:rPr>
              <a:t>Kuruluş İçi </a:t>
            </a:r>
            <a:r>
              <a:rPr lang="tr-TR" sz="2800" b="1" dirty="0" smtClean="0">
                <a:latin typeface="+mn-lt"/>
              </a:rPr>
              <a:t>Analiz</a:t>
            </a:r>
            <a:br>
              <a:rPr lang="tr-TR" sz="2800" b="1" dirty="0" smtClean="0">
                <a:latin typeface="+mn-lt"/>
              </a:rPr>
            </a:br>
            <a:r>
              <a:rPr lang="tr-TR" sz="2800" b="1" dirty="0" smtClean="0">
                <a:latin typeface="+mn-lt"/>
              </a:rPr>
              <a:t>İnsan </a:t>
            </a:r>
            <a:r>
              <a:rPr lang="tr-TR" sz="2800" b="1" dirty="0">
                <a:latin typeface="+mn-lt"/>
              </a:rPr>
              <a:t>Kaynakları Yetkinlik Analizi</a:t>
            </a:r>
          </a:p>
        </p:txBody>
      </p:sp>
      <p:pic>
        <p:nvPicPr>
          <p:cNvPr id="6" name="İçerik Yer Tutucusu 5"/>
          <p:cNvPicPr>
            <a:picLocks noGrp="1" noChangeAspect="1"/>
          </p:cNvPicPr>
          <p:nvPr>
            <p:ph idx="1"/>
          </p:nvPr>
        </p:nvPicPr>
        <p:blipFill>
          <a:blip r:embed="rId2"/>
          <a:stretch>
            <a:fillRect/>
          </a:stretch>
        </p:blipFill>
        <p:spPr>
          <a:xfrm>
            <a:off x="1097280" y="1872762"/>
            <a:ext cx="10058400" cy="3886200"/>
          </a:xfrm>
          <a:prstGeom prst="rect">
            <a:avLst/>
          </a:prstGeom>
        </p:spPr>
      </p:pic>
    </p:spTree>
    <p:extLst>
      <p:ext uri="{BB962C8B-B14F-4D97-AF65-F5344CB8AC3E}">
        <p14:creationId xmlns:p14="http://schemas.microsoft.com/office/powerpoint/2010/main" val="31959935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sinop üniversitesi 2023-2027 STRATEJİK PLAN"/>
          <p:cNvSpPr>
            <a:spLocks noGrp="1" noChangeAspect="1" noChangeArrowheads="1"/>
          </p:cNvSpPr>
          <p:nvPr>
            <p:ph type="title"/>
          </p:nvPr>
        </p:nvSpPr>
        <p:spPr bwMode="auto">
          <a:xfrm>
            <a:off x="1097280" y="553915"/>
            <a:ext cx="10058400" cy="118344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p>
            <a:r>
              <a:rPr lang="tr-TR" sz="2800" b="1" dirty="0">
                <a:latin typeface="+mn-lt"/>
              </a:rPr>
              <a:t>Kuruluş İçi </a:t>
            </a:r>
            <a:r>
              <a:rPr lang="tr-TR" sz="2800" b="1" dirty="0" smtClean="0">
                <a:latin typeface="+mn-lt"/>
              </a:rPr>
              <a:t>Analiz</a:t>
            </a:r>
            <a:br>
              <a:rPr lang="tr-TR" sz="2800" b="1" dirty="0" smtClean="0">
                <a:latin typeface="+mn-lt"/>
              </a:rPr>
            </a:br>
            <a:r>
              <a:rPr lang="tr-TR" sz="2800" b="1" dirty="0" smtClean="0">
                <a:latin typeface="+mn-lt"/>
              </a:rPr>
              <a:t>Kurum Kültürü Analizi</a:t>
            </a:r>
            <a:endParaRPr lang="tr-TR" sz="2800" b="1" dirty="0">
              <a:latin typeface="+mn-lt"/>
            </a:endParaRPr>
          </a:p>
        </p:txBody>
      </p:sp>
      <p:sp>
        <p:nvSpPr>
          <p:cNvPr id="3" name="İçerik Yer Tutucusu 2"/>
          <p:cNvSpPr>
            <a:spLocks noGrp="1"/>
          </p:cNvSpPr>
          <p:nvPr>
            <p:ph idx="1"/>
          </p:nvPr>
        </p:nvSpPr>
        <p:spPr/>
        <p:txBody>
          <a:bodyPr/>
          <a:lstStyle/>
          <a:p>
            <a:r>
              <a:rPr lang="tr-TR" dirty="0" smtClean="0"/>
              <a:t>Kurum Kültürü Alt Boyutları:</a:t>
            </a:r>
          </a:p>
          <a:p>
            <a:pPr marL="457200" indent="-457200">
              <a:buFont typeface="+mj-lt"/>
              <a:buAutoNum type="arabicPeriod"/>
            </a:pPr>
            <a:r>
              <a:rPr lang="tr-TR" dirty="0" smtClean="0"/>
              <a:t>Katılım</a:t>
            </a:r>
          </a:p>
          <a:p>
            <a:pPr marL="457200" indent="-457200">
              <a:buFont typeface="+mj-lt"/>
              <a:buAutoNum type="arabicPeriod"/>
            </a:pPr>
            <a:r>
              <a:rPr lang="tr-TR" dirty="0" smtClean="0"/>
              <a:t>İşbirliği</a:t>
            </a:r>
          </a:p>
          <a:p>
            <a:pPr marL="457200" indent="-457200">
              <a:buFont typeface="+mj-lt"/>
              <a:buAutoNum type="arabicPeriod"/>
            </a:pPr>
            <a:r>
              <a:rPr lang="tr-TR" dirty="0" smtClean="0"/>
              <a:t>Bilginin Yayılımı</a:t>
            </a:r>
          </a:p>
          <a:p>
            <a:pPr marL="457200" indent="-457200">
              <a:buFont typeface="+mj-lt"/>
              <a:buAutoNum type="arabicPeriod"/>
            </a:pPr>
            <a:r>
              <a:rPr lang="tr-TR" dirty="0" smtClean="0"/>
              <a:t>Öğrenme</a:t>
            </a:r>
          </a:p>
          <a:p>
            <a:pPr marL="457200" indent="-457200">
              <a:buFont typeface="+mj-lt"/>
              <a:buAutoNum type="arabicPeriod"/>
            </a:pPr>
            <a:r>
              <a:rPr lang="tr-TR" dirty="0" smtClean="0"/>
              <a:t>Kurum İçi iletişim</a:t>
            </a:r>
          </a:p>
          <a:p>
            <a:pPr marL="457200" indent="-457200">
              <a:buFont typeface="+mj-lt"/>
              <a:buAutoNum type="arabicPeriod"/>
            </a:pPr>
            <a:r>
              <a:rPr lang="tr-TR" dirty="0" smtClean="0"/>
              <a:t>Paydaşlarla İlişkiler</a:t>
            </a:r>
          </a:p>
          <a:p>
            <a:pPr marL="457200" indent="-457200">
              <a:buFont typeface="+mj-lt"/>
              <a:buAutoNum type="arabicPeriod"/>
            </a:pPr>
            <a:r>
              <a:rPr lang="tr-TR" dirty="0" smtClean="0"/>
              <a:t>Değişime açıklık</a:t>
            </a:r>
            <a:endParaRPr lang="tr-TR" dirty="0"/>
          </a:p>
        </p:txBody>
      </p:sp>
    </p:spTree>
    <p:extLst>
      <p:ext uri="{BB962C8B-B14F-4D97-AF65-F5344CB8AC3E}">
        <p14:creationId xmlns:p14="http://schemas.microsoft.com/office/powerpoint/2010/main" val="16544754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058400" cy="1155335"/>
          </a:xfrm>
        </p:spPr>
        <p:txBody>
          <a:bodyPr>
            <a:normAutofit/>
          </a:bodyPr>
          <a:lstStyle/>
          <a:p>
            <a:r>
              <a:rPr lang="tr-TR" sz="2800" b="1" dirty="0">
                <a:latin typeface="+mn-lt"/>
              </a:rPr>
              <a:t>Kuruluş İçi </a:t>
            </a:r>
            <a:r>
              <a:rPr lang="tr-TR" sz="2800" b="1" dirty="0" smtClean="0">
                <a:latin typeface="+mn-lt"/>
              </a:rPr>
              <a:t>Analiz</a:t>
            </a:r>
            <a:br>
              <a:rPr lang="tr-TR" sz="2800" b="1" dirty="0" smtClean="0">
                <a:latin typeface="+mn-lt"/>
              </a:rPr>
            </a:br>
            <a:r>
              <a:rPr lang="tr-TR" sz="2800" b="1" dirty="0" smtClean="0">
                <a:latin typeface="+mn-lt"/>
              </a:rPr>
              <a:t>Fiziki Kaynak, Teknoloji ve Mali kaynak Analizi</a:t>
            </a:r>
            <a:endParaRPr lang="tr-TR" sz="2800" b="1" dirty="0">
              <a:latin typeface="+mn-lt"/>
            </a:endParaRPr>
          </a:p>
        </p:txBody>
      </p:sp>
      <p:sp>
        <p:nvSpPr>
          <p:cNvPr id="3" name="İçerik Yer Tutucusu 2"/>
          <p:cNvSpPr>
            <a:spLocks noGrp="1"/>
          </p:cNvSpPr>
          <p:nvPr>
            <p:ph idx="1"/>
          </p:nvPr>
        </p:nvSpPr>
        <p:spPr/>
        <p:txBody>
          <a:bodyPr/>
          <a:lstStyle/>
          <a:p>
            <a:r>
              <a:rPr lang="tr-TR" b="1" dirty="0"/>
              <a:t>Fiziki Kaynak Analizi</a:t>
            </a:r>
          </a:p>
          <a:p>
            <a:r>
              <a:rPr lang="tr-TR" dirty="0"/>
              <a:t>Fiziki kaynak analiziyle üniversitenin bina, arazi ve altyapısı ile sahip olduğu taşıtların </a:t>
            </a:r>
            <a:r>
              <a:rPr lang="tr-TR" dirty="0" smtClean="0"/>
              <a:t>özellikleri ve </a:t>
            </a:r>
            <a:r>
              <a:rPr lang="tr-TR" dirty="0"/>
              <a:t>sayıları belirlenir</a:t>
            </a:r>
            <a:r>
              <a:rPr lang="tr-TR" dirty="0" smtClean="0"/>
              <a:t>.</a:t>
            </a:r>
          </a:p>
          <a:p>
            <a:r>
              <a:rPr lang="tr-TR" b="1" dirty="0"/>
              <a:t>Teknoloji ve Bilişim Altyapısı </a:t>
            </a:r>
            <a:r>
              <a:rPr lang="tr-TR" b="1" dirty="0" smtClean="0"/>
              <a:t>Analizi</a:t>
            </a:r>
          </a:p>
          <a:p>
            <a:r>
              <a:rPr lang="tr-TR" dirty="0" smtClean="0"/>
              <a:t>Teknoloji </a:t>
            </a:r>
            <a:r>
              <a:rPr lang="tr-TR" dirty="0"/>
              <a:t>ve bilişim altyapısı analizinde, üniversitenin sahip olduğu bilişim sistemleri ile teknik donanım incelenerek mevcut durum belirlenir. </a:t>
            </a:r>
            <a:endParaRPr lang="tr-TR" dirty="0" smtClean="0"/>
          </a:p>
          <a:p>
            <a:r>
              <a:rPr lang="tr-TR" b="1" dirty="0"/>
              <a:t>Mali Kaynak </a:t>
            </a:r>
            <a:r>
              <a:rPr lang="tr-TR" b="1" dirty="0" smtClean="0"/>
              <a:t>Analizi</a:t>
            </a:r>
          </a:p>
          <a:p>
            <a:r>
              <a:rPr lang="tr-TR" dirty="0" smtClean="0"/>
              <a:t>Mali </a:t>
            </a:r>
            <a:r>
              <a:rPr lang="tr-TR" dirty="0"/>
              <a:t>kaynak analizinin temel amacı, üniversitenin bütçesi göz önünde bulundurularak stratejik planda yer alan amaç, hedef ve performans göstergeleri ile stratejilerin gerçekçi bir şekilde belirlenmesidir.</a:t>
            </a:r>
          </a:p>
        </p:txBody>
      </p:sp>
    </p:spTree>
    <p:extLst>
      <p:ext uri="{BB962C8B-B14F-4D97-AF65-F5344CB8AC3E}">
        <p14:creationId xmlns:p14="http://schemas.microsoft.com/office/powerpoint/2010/main" val="3425503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dirty="0"/>
              <a:t/>
            </a:r>
            <a:br>
              <a:rPr lang="tr-TR" sz="2400" dirty="0"/>
            </a:br>
            <a:endParaRPr lang="tr-TR" sz="2400" dirty="0"/>
          </a:p>
        </p:txBody>
      </p:sp>
      <p:sp>
        <p:nvSpPr>
          <p:cNvPr id="5" name="Dikdörtgen 4"/>
          <p:cNvSpPr/>
          <p:nvPr/>
        </p:nvSpPr>
        <p:spPr>
          <a:xfrm>
            <a:off x="1186962" y="1793981"/>
            <a:ext cx="9968718" cy="923330"/>
          </a:xfrm>
          <a:prstGeom prst="rect">
            <a:avLst/>
          </a:prstGeom>
        </p:spPr>
        <p:txBody>
          <a:bodyPr wrap="square">
            <a:spAutoFit/>
          </a:bodyPr>
          <a:lstStyle/>
          <a:p>
            <a:r>
              <a:rPr lang="tr-TR" dirty="0"/>
              <a:t>Üniversitelerin yüksek değer ürettiği ya da başarılı performans gösterdiği alanlar ile iyileştirilmesi gereken sorun alanları; temel akademik faaliyetler olan eğitim, araştırma, girişimcilik ve toplumsal katkı</a:t>
            </a:r>
            <a:r>
              <a:rPr lang="tr-TR" baseline="30000" dirty="0"/>
              <a:t> </a:t>
            </a:r>
            <a:r>
              <a:rPr lang="tr-TR" dirty="0"/>
              <a:t>bağlamında değerlendirilir.</a:t>
            </a:r>
          </a:p>
        </p:txBody>
      </p:sp>
      <p:sp>
        <p:nvSpPr>
          <p:cNvPr id="6" name="Dikdörtgen 5"/>
          <p:cNvSpPr/>
          <p:nvPr/>
        </p:nvSpPr>
        <p:spPr>
          <a:xfrm>
            <a:off x="1290709" y="827315"/>
            <a:ext cx="8943535" cy="523220"/>
          </a:xfrm>
          <a:prstGeom prst="rect">
            <a:avLst/>
          </a:prstGeom>
        </p:spPr>
        <p:txBody>
          <a:bodyPr wrap="square">
            <a:spAutoFit/>
          </a:bodyPr>
          <a:lstStyle/>
          <a:p>
            <a:r>
              <a:rPr lang="tr-TR" sz="2800" b="1" dirty="0"/>
              <a:t>A</a:t>
            </a:r>
            <a:r>
              <a:rPr lang="tr-TR" sz="2800" b="1" dirty="0" smtClean="0"/>
              <a:t>kademik </a:t>
            </a:r>
            <a:r>
              <a:rPr lang="tr-TR" sz="2800" b="1" dirty="0"/>
              <a:t>F</a:t>
            </a:r>
            <a:r>
              <a:rPr lang="tr-TR" sz="2800" b="1" dirty="0" smtClean="0"/>
              <a:t>aaliyet Analizi</a:t>
            </a:r>
            <a:endParaRPr lang="tr-TR" sz="2800" b="1" dirty="0"/>
          </a:p>
        </p:txBody>
      </p:sp>
      <p:grpSp>
        <p:nvGrpSpPr>
          <p:cNvPr id="7" name="Group 4"/>
          <p:cNvGrpSpPr>
            <a:grpSpLocks noChangeAspect="1"/>
          </p:cNvGrpSpPr>
          <p:nvPr/>
        </p:nvGrpSpPr>
        <p:grpSpPr bwMode="auto">
          <a:xfrm>
            <a:off x="1097280" y="2909888"/>
            <a:ext cx="9989820" cy="2963862"/>
            <a:chOff x="969" y="1833"/>
            <a:chExt cx="6015" cy="1867"/>
          </a:xfrm>
        </p:grpSpPr>
        <p:sp>
          <p:nvSpPr>
            <p:cNvPr id="8" name="AutoShape 3"/>
            <p:cNvSpPr>
              <a:spLocks noChangeAspect="1" noChangeArrowheads="1" noTextEdit="1"/>
            </p:cNvSpPr>
            <p:nvPr/>
          </p:nvSpPr>
          <p:spPr bwMode="auto">
            <a:xfrm>
              <a:off x="969" y="1833"/>
              <a:ext cx="6015" cy="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nvGrpSpPr>
            <p:cNvPr id="9" name="Group 205"/>
            <p:cNvGrpSpPr>
              <a:grpSpLocks/>
            </p:cNvGrpSpPr>
            <p:nvPr/>
          </p:nvGrpSpPr>
          <p:grpSpPr bwMode="auto">
            <a:xfrm>
              <a:off x="979" y="1833"/>
              <a:ext cx="6052" cy="624"/>
              <a:chOff x="979" y="1833"/>
              <a:chExt cx="6052" cy="624"/>
            </a:xfrm>
          </p:grpSpPr>
          <p:sp>
            <p:nvSpPr>
              <p:cNvPr id="341" name="Rectangle 5"/>
              <p:cNvSpPr>
                <a:spLocks noChangeArrowheads="1"/>
              </p:cNvSpPr>
              <p:nvPr/>
            </p:nvSpPr>
            <p:spPr bwMode="auto">
              <a:xfrm>
                <a:off x="991" y="1845"/>
                <a:ext cx="59" cy="191"/>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42" name="Rectangle 6"/>
              <p:cNvSpPr>
                <a:spLocks noChangeArrowheads="1"/>
              </p:cNvSpPr>
              <p:nvPr/>
            </p:nvSpPr>
            <p:spPr bwMode="auto">
              <a:xfrm>
                <a:off x="991" y="1863"/>
                <a:ext cx="59" cy="173"/>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43" name="Rectangle 7"/>
              <p:cNvSpPr>
                <a:spLocks noChangeArrowheads="1"/>
              </p:cNvSpPr>
              <p:nvPr/>
            </p:nvSpPr>
            <p:spPr bwMode="auto">
              <a:xfrm>
                <a:off x="991" y="1864"/>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44" name="Rectangle 8"/>
              <p:cNvSpPr>
                <a:spLocks noChangeArrowheads="1"/>
              </p:cNvSpPr>
              <p:nvPr/>
            </p:nvSpPr>
            <p:spPr bwMode="auto">
              <a:xfrm>
                <a:off x="1050" y="1845"/>
                <a:ext cx="1367" cy="191"/>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45" name="Rectangle 9"/>
              <p:cNvSpPr>
                <a:spLocks noChangeArrowheads="1"/>
              </p:cNvSpPr>
              <p:nvPr/>
            </p:nvSpPr>
            <p:spPr bwMode="auto">
              <a:xfrm>
                <a:off x="1050" y="1883"/>
                <a:ext cx="1367" cy="153"/>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46" name="Rectangle 10"/>
              <p:cNvSpPr>
                <a:spLocks noChangeArrowheads="1"/>
              </p:cNvSpPr>
              <p:nvPr/>
            </p:nvSpPr>
            <p:spPr bwMode="auto">
              <a:xfrm>
                <a:off x="1050" y="1882"/>
                <a:ext cx="1014"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rgbClr val="FFFFFF"/>
                    </a:solidFill>
                    <a:effectLst/>
                    <a:latin typeface="Calibri" panose="020F0502020204030204" pitchFamily="34" charset="0"/>
                  </a:rPr>
                  <a:t>Temel Akademik</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47" name="Rectangle 11"/>
              <p:cNvSpPr>
                <a:spLocks noChangeArrowheads="1"/>
              </p:cNvSpPr>
              <p:nvPr/>
            </p:nvSpPr>
            <p:spPr bwMode="auto">
              <a:xfrm>
                <a:off x="1972" y="1882"/>
                <a:ext cx="103"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rgbClr val="FFFFFF"/>
                    </a:solidFill>
                    <a:effectLst/>
                    <a:latin typeface="Calibri" panose="020F050202020403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48" name="Rectangle 12"/>
              <p:cNvSpPr>
                <a:spLocks noChangeArrowheads="1"/>
              </p:cNvSpPr>
              <p:nvPr/>
            </p:nvSpPr>
            <p:spPr bwMode="auto">
              <a:xfrm>
                <a:off x="2417" y="1845"/>
                <a:ext cx="72" cy="191"/>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49" name="Rectangle 13"/>
              <p:cNvSpPr>
                <a:spLocks noChangeArrowheads="1"/>
              </p:cNvSpPr>
              <p:nvPr/>
            </p:nvSpPr>
            <p:spPr bwMode="auto">
              <a:xfrm>
                <a:off x="2417" y="1863"/>
                <a:ext cx="72" cy="173"/>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50" name="Rectangle 14"/>
              <p:cNvSpPr>
                <a:spLocks noChangeArrowheads="1"/>
              </p:cNvSpPr>
              <p:nvPr/>
            </p:nvSpPr>
            <p:spPr bwMode="auto">
              <a:xfrm>
                <a:off x="2417" y="1864"/>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51" name="Rectangle 15"/>
              <p:cNvSpPr>
                <a:spLocks noChangeArrowheads="1"/>
              </p:cNvSpPr>
              <p:nvPr/>
            </p:nvSpPr>
            <p:spPr bwMode="auto">
              <a:xfrm>
                <a:off x="2497" y="1845"/>
                <a:ext cx="59" cy="191"/>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52" name="Rectangle 16"/>
              <p:cNvSpPr>
                <a:spLocks noChangeArrowheads="1"/>
              </p:cNvSpPr>
              <p:nvPr/>
            </p:nvSpPr>
            <p:spPr bwMode="auto">
              <a:xfrm>
                <a:off x="2497" y="1863"/>
                <a:ext cx="59" cy="173"/>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53" name="Rectangle 17"/>
              <p:cNvSpPr>
                <a:spLocks noChangeArrowheads="1"/>
              </p:cNvSpPr>
              <p:nvPr/>
            </p:nvSpPr>
            <p:spPr bwMode="auto">
              <a:xfrm>
                <a:off x="2497" y="1864"/>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54" name="Rectangle 18"/>
              <p:cNvSpPr>
                <a:spLocks noChangeArrowheads="1"/>
              </p:cNvSpPr>
              <p:nvPr/>
            </p:nvSpPr>
            <p:spPr bwMode="auto">
              <a:xfrm>
                <a:off x="2562" y="1845"/>
                <a:ext cx="1353" cy="266"/>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55" name="Rectangle 19"/>
              <p:cNvSpPr>
                <a:spLocks noChangeArrowheads="1"/>
              </p:cNvSpPr>
              <p:nvPr/>
            </p:nvSpPr>
            <p:spPr bwMode="auto">
              <a:xfrm>
                <a:off x="2562" y="1958"/>
                <a:ext cx="1353" cy="153"/>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56" name="Rectangle 20"/>
              <p:cNvSpPr>
                <a:spLocks noChangeArrowheads="1"/>
              </p:cNvSpPr>
              <p:nvPr/>
            </p:nvSpPr>
            <p:spPr bwMode="auto">
              <a:xfrm>
                <a:off x="2880" y="1957"/>
                <a:ext cx="79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rgbClr val="FFFFFF"/>
                    </a:solidFill>
                    <a:effectLst/>
                    <a:latin typeface="Calibri" panose="020F0502020204030204" pitchFamily="34" charset="0"/>
                  </a:rPr>
                  <a:t>Güçlü Yönler</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57" name="Rectangle 21"/>
              <p:cNvSpPr>
                <a:spLocks noChangeArrowheads="1"/>
              </p:cNvSpPr>
              <p:nvPr/>
            </p:nvSpPr>
            <p:spPr bwMode="auto">
              <a:xfrm>
                <a:off x="3584" y="1957"/>
                <a:ext cx="103"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rgbClr val="FFFFFF"/>
                    </a:solidFill>
                    <a:effectLst/>
                    <a:latin typeface="Calibri" panose="020F050202020403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58" name="Rectangle 22"/>
              <p:cNvSpPr>
                <a:spLocks noChangeArrowheads="1"/>
              </p:cNvSpPr>
              <p:nvPr/>
            </p:nvSpPr>
            <p:spPr bwMode="auto">
              <a:xfrm>
                <a:off x="3915" y="1845"/>
                <a:ext cx="86" cy="191"/>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59" name="Rectangle 23"/>
              <p:cNvSpPr>
                <a:spLocks noChangeArrowheads="1"/>
              </p:cNvSpPr>
              <p:nvPr/>
            </p:nvSpPr>
            <p:spPr bwMode="auto">
              <a:xfrm>
                <a:off x="3915" y="1863"/>
                <a:ext cx="86" cy="173"/>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60" name="Rectangle 24"/>
              <p:cNvSpPr>
                <a:spLocks noChangeArrowheads="1"/>
              </p:cNvSpPr>
              <p:nvPr/>
            </p:nvSpPr>
            <p:spPr bwMode="auto">
              <a:xfrm>
                <a:off x="3915" y="1864"/>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61" name="Rectangle 25"/>
              <p:cNvSpPr>
                <a:spLocks noChangeArrowheads="1"/>
              </p:cNvSpPr>
              <p:nvPr/>
            </p:nvSpPr>
            <p:spPr bwMode="auto">
              <a:xfrm>
                <a:off x="4009" y="1845"/>
                <a:ext cx="245" cy="191"/>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62" name="Rectangle 26"/>
              <p:cNvSpPr>
                <a:spLocks noChangeArrowheads="1"/>
              </p:cNvSpPr>
              <p:nvPr/>
            </p:nvSpPr>
            <p:spPr bwMode="auto">
              <a:xfrm>
                <a:off x="4009" y="1863"/>
                <a:ext cx="245" cy="173"/>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63" name="Rectangle 27"/>
              <p:cNvSpPr>
                <a:spLocks noChangeArrowheads="1"/>
              </p:cNvSpPr>
              <p:nvPr/>
            </p:nvSpPr>
            <p:spPr bwMode="auto">
              <a:xfrm>
                <a:off x="4009" y="1864"/>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64" name="Rectangle 28"/>
              <p:cNvSpPr>
                <a:spLocks noChangeArrowheads="1"/>
              </p:cNvSpPr>
              <p:nvPr/>
            </p:nvSpPr>
            <p:spPr bwMode="auto">
              <a:xfrm>
                <a:off x="4260" y="1845"/>
                <a:ext cx="1166" cy="191"/>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65" name="Rectangle 29"/>
              <p:cNvSpPr>
                <a:spLocks noChangeArrowheads="1"/>
              </p:cNvSpPr>
              <p:nvPr/>
            </p:nvSpPr>
            <p:spPr bwMode="auto">
              <a:xfrm>
                <a:off x="4260" y="1883"/>
                <a:ext cx="1166" cy="153"/>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66" name="Rectangle 30"/>
              <p:cNvSpPr>
                <a:spLocks noChangeArrowheads="1"/>
              </p:cNvSpPr>
              <p:nvPr/>
            </p:nvSpPr>
            <p:spPr bwMode="auto">
              <a:xfrm>
                <a:off x="4429" y="1882"/>
                <a:ext cx="75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rgbClr val="FFFFFF"/>
                    </a:solidFill>
                    <a:effectLst/>
                    <a:latin typeface="Calibri" panose="020F0502020204030204" pitchFamily="34" charset="0"/>
                  </a:rPr>
                  <a:t>Zayıf Yönler/</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67" name="Rectangle 31"/>
              <p:cNvSpPr>
                <a:spLocks noChangeArrowheads="1"/>
              </p:cNvSpPr>
              <p:nvPr/>
            </p:nvSpPr>
            <p:spPr bwMode="auto">
              <a:xfrm>
                <a:off x="5126" y="1882"/>
                <a:ext cx="9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rgbClr val="FFFFFF"/>
                    </a:solidFill>
                    <a:effectLst/>
                    <a:latin typeface="Calibri" panose="020F050202020403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68" name="Rectangle 32"/>
              <p:cNvSpPr>
                <a:spLocks noChangeArrowheads="1"/>
              </p:cNvSpPr>
              <p:nvPr/>
            </p:nvSpPr>
            <p:spPr bwMode="auto">
              <a:xfrm>
                <a:off x="5426" y="1845"/>
                <a:ext cx="74" cy="191"/>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69" name="Rectangle 33"/>
              <p:cNvSpPr>
                <a:spLocks noChangeArrowheads="1"/>
              </p:cNvSpPr>
              <p:nvPr/>
            </p:nvSpPr>
            <p:spPr bwMode="auto">
              <a:xfrm>
                <a:off x="5426" y="1863"/>
                <a:ext cx="74" cy="173"/>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70" name="Rectangle 34"/>
              <p:cNvSpPr>
                <a:spLocks noChangeArrowheads="1"/>
              </p:cNvSpPr>
              <p:nvPr/>
            </p:nvSpPr>
            <p:spPr bwMode="auto">
              <a:xfrm>
                <a:off x="5426" y="1864"/>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71" name="Rectangle 35"/>
              <p:cNvSpPr>
                <a:spLocks noChangeArrowheads="1"/>
              </p:cNvSpPr>
              <p:nvPr/>
            </p:nvSpPr>
            <p:spPr bwMode="auto">
              <a:xfrm>
                <a:off x="5506" y="1845"/>
                <a:ext cx="46" cy="191"/>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72" name="Rectangle 36"/>
              <p:cNvSpPr>
                <a:spLocks noChangeArrowheads="1"/>
              </p:cNvSpPr>
              <p:nvPr/>
            </p:nvSpPr>
            <p:spPr bwMode="auto">
              <a:xfrm>
                <a:off x="5506" y="1863"/>
                <a:ext cx="46" cy="173"/>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73" name="Rectangle 37"/>
              <p:cNvSpPr>
                <a:spLocks noChangeArrowheads="1"/>
              </p:cNvSpPr>
              <p:nvPr/>
            </p:nvSpPr>
            <p:spPr bwMode="auto">
              <a:xfrm>
                <a:off x="5506" y="1864"/>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74" name="Rectangle 38"/>
              <p:cNvSpPr>
                <a:spLocks noChangeArrowheads="1"/>
              </p:cNvSpPr>
              <p:nvPr/>
            </p:nvSpPr>
            <p:spPr bwMode="auto">
              <a:xfrm>
                <a:off x="5560" y="1845"/>
                <a:ext cx="1366" cy="266"/>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75" name="Rectangle 39"/>
              <p:cNvSpPr>
                <a:spLocks noChangeArrowheads="1"/>
              </p:cNvSpPr>
              <p:nvPr/>
            </p:nvSpPr>
            <p:spPr bwMode="auto">
              <a:xfrm>
                <a:off x="5560" y="1958"/>
                <a:ext cx="1366" cy="153"/>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76" name="Rectangle 40"/>
              <p:cNvSpPr>
                <a:spLocks noChangeArrowheads="1"/>
              </p:cNvSpPr>
              <p:nvPr/>
            </p:nvSpPr>
            <p:spPr bwMode="auto">
              <a:xfrm>
                <a:off x="5866" y="1957"/>
                <a:ext cx="843"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rgbClr val="FFFFFF"/>
                    </a:solidFill>
                    <a:effectLst/>
                    <a:latin typeface="Calibri" panose="020F0502020204030204" pitchFamily="34" charset="0"/>
                  </a:rPr>
                  <a:t>Ne Yapılmalı?</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77" name="Rectangle 41"/>
              <p:cNvSpPr>
                <a:spLocks noChangeArrowheads="1"/>
              </p:cNvSpPr>
              <p:nvPr/>
            </p:nvSpPr>
            <p:spPr bwMode="auto">
              <a:xfrm>
                <a:off x="6620" y="1957"/>
                <a:ext cx="103"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rgbClr val="FFFFFF"/>
                    </a:solidFill>
                    <a:effectLst/>
                    <a:latin typeface="Calibri" panose="020F050202020403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78" name="Rectangle 42"/>
              <p:cNvSpPr>
                <a:spLocks noChangeArrowheads="1"/>
              </p:cNvSpPr>
              <p:nvPr/>
            </p:nvSpPr>
            <p:spPr bwMode="auto">
              <a:xfrm>
                <a:off x="6926" y="1845"/>
                <a:ext cx="73" cy="191"/>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79" name="Rectangle 43"/>
              <p:cNvSpPr>
                <a:spLocks noChangeArrowheads="1"/>
              </p:cNvSpPr>
              <p:nvPr/>
            </p:nvSpPr>
            <p:spPr bwMode="auto">
              <a:xfrm>
                <a:off x="6926" y="1863"/>
                <a:ext cx="73" cy="173"/>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80" name="Rectangle 44"/>
              <p:cNvSpPr>
                <a:spLocks noChangeArrowheads="1"/>
              </p:cNvSpPr>
              <p:nvPr/>
            </p:nvSpPr>
            <p:spPr bwMode="auto">
              <a:xfrm>
                <a:off x="6926" y="1864"/>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81" name="Rectangle 45"/>
              <p:cNvSpPr>
                <a:spLocks noChangeArrowheads="1"/>
              </p:cNvSpPr>
              <p:nvPr/>
            </p:nvSpPr>
            <p:spPr bwMode="auto">
              <a:xfrm>
                <a:off x="979" y="183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82" name="Rectangle 46"/>
              <p:cNvSpPr>
                <a:spLocks noChangeArrowheads="1"/>
              </p:cNvSpPr>
              <p:nvPr/>
            </p:nvSpPr>
            <p:spPr bwMode="auto">
              <a:xfrm>
                <a:off x="979" y="183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83" name="Rectangle 47"/>
              <p:cNvSpPr>
                <a:spLocks noChangeArrowheads="1"/>
              </p:cNvSpPr>
              <p:nvPr/>
            </p:nvSpPr>
            <p:spPr bwMode="auto">
              <a:xfrm>
                <a:off x="991" y="1833"/>
                <a:ext cx="6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84" name="Rectangle 48"/>
              <p:cNvSpPr>
                <a:spLocks noChangeArrowheads="1"/>
              </p:cNvSpPr>
              <p:nvPr/>
            </p:nvSpPr>
            <p:spPr bwMode="auto">
              <a:xfrm>
                <a:off x="1052" y="1833"/>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85" name="Rectangle 49"/>
              <p:cNvSpPr>
                <a:spLocks noChangeArrowheads="1"/>
              </p:cNvSpPr>
              <p:nvPr/>
            </p:nvSpPr>
            <p:spPr bwMode="auto">
              <a:xfrm>
                <a:off x="1065" y="1833"/>
                <a:ext cx="135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86" name="Rectangle 50"/>
              <p:cNvSpPr>
                <a:spLocks noChangeArrowheads="1"/>
              </p:cNvSpPr>
              <p:nvPr/>
            </p:nvSpPr>
            <p:spPr bwMode="auto">
              <a:xfrm>
                <a:off x="2417" y="1833"/>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87" name="Rectangle 51"/>
              <p:cNvSpPr>
                <a:spLocks noChangeArrowheads="1"/>
              </p:cNvSpPr>
              <p:nvPr/>
            </p:nvSpPr>
            <p:spPr bwMode="auto">
              <a:xfrm>
                <a:off x="2430" y="1833"/>
                <a:ext cx="60"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88" name="Rectangle 52"/>
              <p:cNvSpPr>
                <a:spLocks noChangeArrowheads="1"/>
              </p:cNvSpPr>
              <p:nvPr/>
            </p:nvSpPr>
            <p:spPr bwMode="auto">
              <a:xfrm>
                <a:off x="2490" y="1833"/>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89" name="Rectangle 53"/>
              <p:cNvSpPr>
                <a:spLocks noChangeArrowheads="1"/>
              </p:cNvSpPr>
              <p:nvPr/>
            </p:nvSpPr>
            <p:spPr bwMode="auto">
              <a:xfrm>
                <a:off x="2503" y="1833"/>
                <a:ext cx="6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90" name="Rectangle 54"/>
              <p:cNvSpPr>
                <a:spLocks noChangeArrowheads="1"/>
              </p:cNvSpPr>
              <p:nvPr/>
            </p:nvSpPr>
            <p:spPr bwMode="auto">
              <a:xfrm>
                <a:off x="2564" y="183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91" name="Rectangle 55"/>
              <p:cNvSpPr>
                <a:spLocks noChangeArrowheads="1"/>
              </p:cNvSpPr>
              <p:nvPr/>
            </p:nvSpPr>
            <p:spPr bwMode="auto">
              <a:xfrm>
                <a:off x="2576" y="1833"/>
                <a:ext cx="1340"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92" name="Rectangle 56"/>
              <p:cNvSpPr>
                <a:spLocks noChangeArrowheads="1"/>
              </p:cNvSpPr>
              <p:nvPr/>
            </p:nvSpPr>
            <p:spPr bwMode="auto">
              <a:xfrm>
                <a:off x="3916" y="1833"/>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93" name="Rectangle 57"/>
              <p:cNvSpPr>
                <a:spLocks noChangeArrowheads="1"/>
              </p:cNvSpPr>
              <p:nvPr/>
            </p:nvSpPr>
            <p:spPr bwMode="auto">
              <a:xfrm>
                <a:off x="3929" y="1833"/>
                <a:ext cx="7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94" name="Rectangle 58"/>
              <p:cNvSpPr>
                <a:spLocks noChangeArrowheads="1"/>
              </p:cNvSpPr>
              <p:nvPr/>
            </p:nvSpPr>
            <p:spPr bwMode="auto">
              <a:xfrm>
                <a:off x="4002" y="1833"/>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95" name="Rectangle 59"/>
              <p:cNvSpPr>
                <a:spLocks noChangeArrowheads="1"/>
              </p:cNvSpPr>
              <p:nvPr/>
            </p:nvSpPr>
            <p:spPr bwMode="auto">
              <a:xfrm>
                <a:off x="4015" y="1833"/>
                <a:ext cx="245"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96" name="Rectangle 60"/>
              <p:cNvSpPr>
                <a:spLocks noChangeArrowheads="1"/>
              </p:cNvSpPr>
              <p:nvPr/>
            </p:nvSpPr>
            <p:spPr bwMode="auto">
              <a:xfrm>
                <a:off x="4260" y="1833"/>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97" name="Rectangle 61"/>
              <p:cNvSpPr>
                <a:spLocks noChangeArrowheads="1"/>
              </p:cNvSpPr>
              <p:nvPr/>
            </p:nvSpPr>
            <p:spPr bwMode="auto">
              <a:xfrm>
                <a:off x="4273" y="1833"/>
                <a:ext cx="1155"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98" name="Rectangle 62"/>
              <p:cNvSpPr>
                <a:spLocks noChangeArrowheads="1"/>
              </p:cNvSpPr>
              <p:nvPr/>
            </p:nvSpPr>
            <p:spPr bwMode="auto">
              <a:xfrm>
                <a:off x="5428" y="1833"/>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99" name="Rectangle 63"/>
              <p:cNvSpPr>
                <a:spLocks noChangeArrowheads="1"/>
              </p:cNvSpPr>
              <p:nvPr/>
            </p:nvSpPr>
            <p:spPr bwMode="auto">
              <a:xfrm>
                <a:off x="5441" y="1833"/>
                <a:ext cx="60"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00" name="Rectangle 64"/>
              <p:cNvSpPr>
                <a:spLocks noChangeArrowheads="1"/>
              </p:cNvSpPr>
              <p:nvPr/>
            </p:nvSpPr>
            <p:spPr bwMode="auto">
              <a:xfrm>
                <a:off x="5501" y="1833"/>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01" name="Rectangle 65"/>
              <p:cNvSpPr>
                <a:spLocks noChangeArrowheads="1"/>
              </p:cNvSpPr>
              <p:nvPr/>
            </p:nvSpPr>
            <p:spPr bwMode="auto">
              <a:xfrm>
                <a:off x="5514" y="1833"/>
                <a:ext cx="46"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02" name="Rectangle 66"/>
              <p:cNvSpPr>
                <a:spLocks noChangeArrowheads="1"/>
              </p:cNvSpPr>
              <p:nvPr/>
            </p:nvSpPr>
            <p:spPr bwMode="auto">
              <a:xfrm>
                <a:off x="5560" y="1833"/>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03" name="Rectangle 67"/>
              <p:cNvSpPr>
                <a:spLocks noChangeArrowheads="1"/>
              </p:cNvSpPr>
              <p:nvPr/>
            </p:nvSpPr>
            <p:spPr bwMode="auto">
              <a:xfrm>
                <a:off x="5573" y="1833"/>
                <a:ext cx="135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04" name="Rectangle 68"/>
              <p:cNvSpPr>
                <a:spLocks noChangeArrowheads="1"/>
              </p:cNvSpPr>
              <p:nvPr/>
            </p:nvSpPr>
            <p:spPr bwMode="auto">
              <a:xfrm>
                <a:off x="6926" y="183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05" name="Rectangle 69"/>
              <p:cNvSpPr>
                <a:spLocks noChangeArrowheads="1"/>
              </p:cNvSpPr>
              <p:nvPr/>
            </p:nvSpPr>
            <p:spPr bwMode="auto">
              <a:xfrm>
                <a:off x="6938" y="1833"/>
                <a:ext cx="6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06" name="Rectangle 70"/>
              <p:cNvSpPr>
                <a:spLocks noChangeArrowheads="1"/>
              </p:cNvSpPr>
              <p:nvPr/>
            </p:nvSpPr>
            <p:spPr bwMode="auto">
              <a:xfrm>
                <a:off x="6999" y="183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07" name="Rectangle 71"/>
              <p:cNvSpPr>
                <a:spLocks noChangeArrowheads="1"/>
              </p:cNvSpPr>
              <p:nvPr/>
            </p:nvSpPr>
            <p:spPr bwMode="auto">
              <a:xfrm>
                <a:off x="6999" y="183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08" name="Rectangle 72"/>
              <p:cNvSpPr>
                <a:spLocks noChangeArrowheads="1"/>
              </p:cNvSpPr>
              <p:nvPr/>
            </p:nvSpPr>
            <p:spPr bwMode="auto">
              <a:xfrm>
                <a:off x="979" y="1845"/>
                <a:ext cx="12" cy="1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09" name="Rectangle 73"/>
              <p:cNvSpPr>
                <a:spLocks noChangeArrowheads="1"/>
              </p:cNvSpPr>
              <p:nvPr/>
            </p:nvSpPr>
            <p:spPr bwMode="auto">
              <a:xfrm>
                <a:off x="2490" y="1845"/>
                <a:ext cx="13" cy="1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10" name="Rectangle 74"/>
              <p:cNvSpPr>
                <a:spLocks noChangeArrowheads="1"/>
              </p:cNvSpPr>
              <p:nvPr/>
            </p:nvSpPr>
            <p:spPr bwMode="auto">
              <a:xfrm>
                <a:off x="4002" y="1845"/>
                <a:ext cx="13" cy="1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11" name="Rectangle 75"/>
              <p:cNvSpPr>
                <a:spLocks noChangeArrowheads="1"/>
              </p:cNvSpPr>
              <p:nvPr/>
            </p:nvSpPr>
            <p:spPr bwMode="auto">
              <a:xfrm>
                <a:off x="5501" y="1845"/>
                <a:ext cx="13" cy="1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12" name="Rectangle 76"/>
              <p:cNvSpPr>
                <a:spLocks noChangeArrowheads="1"/>
              </p:cNvSpPr>
              <p:nvPr/>
            </p:nvSpPr>
            <p:spPr bwMode="auto">
              <a:xfrm>
                <a:off x="6999" y="1845"/>
                <a:ext cx="12" cy="1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13" name="Rectangle 77"/>
              <p:cNvSpPr>
                <a:spLocks noChangeArrowheads="1"/>
              </p:cNvSpPr>
              <p:nvPr/>
            </p:nvSpPr>
            <p:spPr bwMode="auto">
              <a:xfrm>
                <a:off x="991" y="2036"/>
                <a:ext cx="59" cy="75"/>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14" name="Rectangle 78"/>
              <p:cNvSpPr>
                <a:spLocks noChangeArrowheads="1"/>
              </p:cNvSpPr>
              <p:nvPr/>
            </p:nvSpPr>
            <p:spPr bwMode="auto">
              <a:xfrm>
                <a:off x="991" y="2039"/>
                <a:ext cx="59" cy="7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15" name="Rectangle 79"/>
              <p:cNvSpPr>
                <a:spLocks noChangeArrowheads="1"/>
              </p:cNvSpPr>
              <p:nvPr/>
            </p:nvSpPr>
            <p:spPr bwMode="auto">
              <a:xfrm>
                <a:off x="991" y="2038"/>
                <a:ext cx="45"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416" name="Rectangle 80"/>
              <p:cNvSpPr>
                <a:spLocks noChangeArrowheads="1"/>
              </p:cNvSpPr>
              <p:nvPr/>
            </p:nvSpPr>
            <p:spPr bwMode="auto">
              <a:xfrm>
                <a:off x="1050" y="2036"/>
                <a:ext cx="1367" cy="15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17" name="Rectangle 81"/>
              <p:cNvSpPr>
                <a:spLocks noChangeArrowheads="1"/>
              </p:cNvSpPr>
              <p:nvPr/>
            </p:nvSpPr>
            <p:spPr bwMode="auto">
              <a:xfrm>
                <a:off x="1050" y="2036"/>
                <a:ext cx="1367" cy="15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18" name="Rectangle 82"/>
              <p:cNvSpPr>
                <a:spLocks noChangeArrowheads="1"/>
              </p:cNvSpPr>
              <p:nvPr/>
            </p:nvSpPr>
            <p:spPr bwMode="auto">
              <a:xfrm>
                <a:off x="1050" y="2039"/>
                <a:ext cx="46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rgbClr val="FFFFFF"/>
                    </a:solidFill>
                    <a:effectLst/>
                    <a:latin typeface="Calibri" panose="020F0502020204030204" pitchFamily="34" charset="0"/>
                  </a:rPr>
                  <a:t>Faaliye</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419" name="Rectangle 83"/>
              <p:cNvSpPr>
                <a:spLocks noChangeArrowheads="1"/>
              </p:cNvSpPr>
              <p:nvPr/>
            </p:nvSpPr>
            <p:spPr bwMode="auto">
              <a:xfrm>
                <a:off x="1435" y="2039"/>
                <a:ext cx="26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rgbClr val="FFFFFF"/>
                    </a:solidFill>
                    <a:effectLst/>
                    <a:latin typeface="Calibri" panose="020F0502020204030204" pitchFamily="34" charset="0"/>
                  </a:rPr>
                  <a:t>tler</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420" name="Rectangle 84"/>
              <p:cNvSpPr>
                <a:spLocks noChangeArrowheads="1"/>
              </p:cNvSpPr>
              <p:nvPr/>
            </p:nvSpPr>
            <p:spPr bwMode="auto">
              <a:xfrm>
                <a:off x="1629" y="2039"/>
                <a:ext cx="103"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rgbClr val="FFFFFF"/>
                    </a:solidFill>
                    <a:effectLst/>
                    <a:latin typeface="Calibri" panose="020F050202020403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421" name="Rectangle 85"/>
              <p:cNvSpPr>
                <a:spLocks noChangeArrowheads="1"/>
              </p:cNvSpPr>
              <p:nvPr/>
            </p:nvSpPr>
            <p:spPr bwMode="auto">
              <a:xfrm>
                <a:off x="2417" y="2036"/>
                <a:ext cx="72" cy="75"/>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22" name="Rectangle 86"/>
              <p:cNvSpPr>
                <a:spLocks noChangeArrowheads="1"/>
              </p:cNvSpPr>
              <p:nvPr/>
            </p:nvSpPr>
            <p:spPr bwMode="auto">
              <a:xfrm>
                <a:off x="2417" y="2039"/>
                <a:ext cx="72" cy="7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23" name="Rectangle 87"/>
              <p:cNvSpPr>
                <a:spLocks noChangeArrowheads="1"/>
              </p:cNvSpPr>
              <p:nvPr/>
            </p:nvSpPr>
            <p:spPr bwMode="auto">
              <a:xfrm>
                <a:off x="2417" y="2038"/>
                <a:ext cx="45"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424" name="Rectangle 88"/>
              <p:cNvSpPr>
                <a:spLocks noChangeArrowheads="1"/>
              </p:cNvSpPr>
              <p:nvPr/>
            </p:nvSpPr>
            <p:spPr bwMode="auto">
              <a:xfrm>
                <a:off x="2497" y="2036"/>
                <a:ext cx="59" cy="75"/>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25" name="Rectangle 89"/>
              <p:cNvSpPr>
                <a:spLocks noChangeArrowheads="1"/>
              </p:cNvSpPr>
              <p:nvPr/>
            </p:nvSpPr>
            <p:spPr bwMode="auto">
              <a:xfrm>
                <a:off x="2497" y="2039"/>
                <a:ext cx="59" cy="7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26" name="Rectangle 90"/>
              <p:cNvSpPr>
                <a:spLocks noChangeArrowheads="1"/>
              </p:cNvSpPr>
              <p:nvPr/>
            </p:nvSpPr>
            <p:spPr bwMode="auto">
              <a:xfrm>
                <a:off x="2497" y="2038"/>
                <a:ext cx="45"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427" name="Rectangle 91"/>
              <p:cNvSpPr>
                <a:spLocks noChangeArrowheads="1"/>
              </p:cNvSpPr>
              <p:nvPr/>
            </p:nvSpPr>
            <p:spPr bwMode="auto">
              <a:xfrm>
                <a:off x="3915" y="2036"/>
                <a:ext cx="86" cy="75"/>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28" name="Rectangle 92"/>
              <p:cNvSpPr>
                <a:spLocks noChangeArrowheads="1"/>
              </p:cNvSpPr>
              <p:nvPr/>
            </p:nvSpPr>
            <p:spPr bwMode="auto">
              <a:xfrm>
                <a:off x="3915" y="2039"/>
                <a:ext cx="86" cy="7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29" name="Rectangle 93"/>
              <p:cNvSpPr>
                <a:spLocks noChangeArrowheads="1"/>
              </p:cNvSpPr>
              <p:nvPr/>
            </p:nvSpPr>
            <p:spPr bwMode="auto">
              <a:xfrm>
                <a:off x="3915" y="2038"/>
                <a:ext cx="45"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430" name="Rectangle 94"/>
              <p:cNvSpPr>
                <a:spLocks noChangeArrowheads="1"/>
              </p:cNvSpPr>
              <p:nvPr/>
            </p:nvSpPr>
            <p:spPr bwMode="auto">
              <a:xfrm>
                <a:off x="4009" y="2036"/>
                <a:ext cx="245" cy="75"/>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31" name="Rectangle 95"/>
              <p:cNvSpPr>
                <a:spLocks noChangeArrowheads="1"/>
              </p:cNvSpPr>
              <p:nvPr/>
            </p:nvSpPr>
            <p:spPr bwMode="auto">
              <a:xfrm>
                <a:off x="4009" y="2039"/>
                <a:ext cx="245" cy="7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32" name="Rectangle 96"/>
              <p:cNvSpPr>
                <a:spLocks noChangeArrowheads="1"/>
              </p:cNvSpPr>
              <p:nvPr/>
            </p:nvSpPr>
            <p:spPr bwMode="auto">
              <a:xfrm>
                <a:off x="4009" y="2038"/>
                <a:ext cx="45"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433" name="Rectangle 97"/>
              <p:cNvSpPr>
                <a:spLocks noChangeArrowheads="1"/>
              </p:cNvSpPr>
              <p:nvPr/>
            </p:nvSpPr>
            <p:spPr bwMode="auto">
              <a:xfrm>
                <a:off x="4260" y="2036"/>
                <a:ext cx="1166" cy="15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34" name="Rectangle 98"/>
              <p:cNvSpPr>
                <a:spLocks noChangeArrowheads="1"/>
              </p:cNvSpPr>
              <p:nvPr/>
            </p:nvSpPr>
            <p:spPr bwMode="auto">
              <a:xfrm>
                <a:off x="4260" y="2036"/>
                <a:ext cx="1166" cy="15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35" name="Rectangle 99"/>
              <p:cNvSpPr>
                <a:spLocks noChangeArrowheads="1"/>
              </p:cNvSpPr>
              <p:nvPr/>
            </p:nvSpPr>
            <p:spPr bwMode="auto">
              <a:xfrm>
                <a:off x="4386" y="2039"/>
                <a:ext cx="87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rgbClr val="FFFFFF"/>
                    </a:solidFill>
                    <a:effectLst/>
                    <a:latin typeface="Calibri" panose="020F0502020204030204" pitchFamily="34" charset="0"/>
                  </a:rPr>
                  <a:t>Sorun Alanları</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436" name="Rectangle 100"/>
              <p:cNvSpPr>
                <a:spLocks noChangeArrowheads="1"/>
              </p:cNvSpPr>
              <p:nvPr/>
            </p:nvSpPr>
            <p:spPr bwMode="auto">
              <a:xfrm>
                <a:off x="5167" y="2039"/>
                <a:ext cx="103"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rgbClr val="FFFFFF"/>
                    </a:solidFill>
                    <a:effectLst/>
                    <a:latin typeface="Calibri" panose="020F050202020403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437" name="Rectangle 101"/>
              <p:cNvSpPr>
                <a:spLocks noChangeArrowheads="1"/>
              </p:cNvSpPr>
              <p:nvPr/>
            </p:nvSpPr>
            <p:spPr bwMode="auto">
              <a:xfrm>
                <a:off x="5426" y="2036"/>
                <a:ext cx="74" cy="75"/>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38" name="Rectangle 102"/>
              <p:cNvSpPr>
                <a:spLocks noChangeArrowheads="1"/>
              </p:cNvSpPr>
              <p:nvPr/>
            </p:nvSpPr>
            <p:spPr bwMode="auto">
              <a:xfrm>
                <a:off x="5426" y="2039"/>
                <a:ext cx="74" cy="7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39" name="Rectangle 103"/>
              <p:cNvSpPr>
                <a:spLocks noChangeArrowheads="1"/>
              </p:cNvSpPr>
              <p:nvPr/>
            </p:nvSpPr>
            <p:spPr bwMode="auto">
              <a:xfrm>
                <a:off x="5426" y="2038"/>
                <a:ext cx="45"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440" name="Rectangle 104"/>
              <p:cNvSpPr>
                <a:spLocks noChangeArrowheads="1"/>
              </p:cNvSpPr>
              <p:nvPr/>
            </p:nvSpPr>
            <p:spPr bwMode="auto">
              <a:xfrm>
                <a:off x="5506" y="2036"/>
                <a:ext cx="46" cy="75"/>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41" name="Rectangle 105"/>
              <p:cNvSpPr>
                <a:spLocks noChangeArrowheads="1"/>
              </p:cNvSpPr>
              <p:nvPr/>
            </p:nvSpPr>
            <p:spPr bwMode="auto">
              <a:xfrm>
                <a:off x="5506" y="2039"/>
                <a:ext cx="46" cy="7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42" name="Rectangle 106"/>
              <p:cNvSpPr>
                <a:spLocks noChangeArrowheads="1"/>
              </p:cNvSpPr>
              <p:nvPr/>
            </p:nvSpPr>
            <p:spPr bwMode="auto">
              <a:xfrm>
                <a:off x="5506" y="2038"/>
                <a:ext cx="45"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443" name="Rectangle 107"/>
              <p:cNvSpPr>
                <a:spLocks noChangeArrowheads="1"/>
              </p:cNvSpPr>
              <p:nvPr/>
            </p:nvSpPr>
            <p:spPr bwMode="auto">
              <a:xfrm>
                <a:off x="6926" y="2036"/>
                <a:ext cx="73" cy="75"/>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44" name="Rectangle 108"/>
              <p:cNvSpPr>
                <a:spLocks noChangeArrowheads="1"/>
              </p:cNvSpPr>
              <p:nvPr/>
            </p:nvSpPr>
            <p:spPr bwMode="auto">
              <a:xfrm>
                <a:off x="6926" y="2039"/>
                <a:ext cx="73" cy="7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45" name="Rectangle 109"/>
              <p:cNvSpPr>
                <a:spLocks noChangeArrowheads="1"/>
              </p:cNvSpPr>
              <p:nvPr/>
            </p:nvSpPr>
            <p:spPr bwMode="auto">
              <a:xfrm>
                <a:off x="6926" y="2038"/>
                <a:ext cx="45"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446" name="Rectangle 110"/>
              <p:cNvSpPr>
                <a:spLocks noChangeArrowheads="1"/>
              </p:cNvSpPr>
              <p:nvPr/>
            </p:nvSpPr>
            <p:spPr bwMode="auto">
              <a:xfrm>
                <a:off x="979" y="2036"/>
                <a:ext cx="12" cy="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47" name="Rectangle 111"/>
              <p:cNvSpPr>
                <a:spLocks noChangeArrowheads="1"/>
              </p:cNvSpPr>
              <p:nvPr/>
            </p:nvSpPr>
            <p:spPr bwMode="auto">
              <a:xfrm>
                <a:off x="2490" y="2036"/>
                <a:ext cx="13" cy="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48" name="Rectangle 112"/>
              <p:cNvSpPr>
                <a:spLocks noChangeArrowheads="1"/>
              </p:cNvSpPr>
              <p:nvPr/>
            </p:nvSpPr>
            <p:spPr bwMode="auto">
              <a:xfrm>
                <a:off x="4002" y="2036"/>
                <a:ext cx="13" cy="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49" name="Rectangle 113"/>
              <p:cNvSpPr>
                <a:spLocks noChangeArrowheads="1"/>
              </p:cNvSpPr>
              <p:nvPr/>
            </p:nvSpPr>
            <p:spPr bwMode="auto">
              <a:xfrm>
                <a:off x="5501" y="2036"/>
                <a:ext cx="13" cy="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50" name="Rectangle 114"/>
              <p:cNvSpPr>
                <a:spLocks noChangeArrowheads="1"/>
              </p:cNvSpPr>
              <p:nvPr/>
            </p:nvSpPr>
            <p:spPr bwMode="auto">
              <a:xfrm>
                <a:off x="6999" y="2036"/>
                <a:ext cx="12" cy="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51" name="Rectangle 115"/>
              <p:cNvSpPr>
                <a:spLocks noChangeArrowheads="1"/>
              </p:cNvSpPr>
              <p:nvPr/>
            </p:nvSpPr>
            <p:spPr bwMode="auto">
              <a:xfrm>
                <a:off x="991" y="2111"/>
                <a:ext cx="59" cy="77"/>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52" name="Rectangle 116"/>
              <p:cNvSpPr>
                <a:spLocks noChangeArrowheads="1"/>
              </p:cNvSpPr>
              <p:nvPr/>
            </p:nvSpPr>
            <p:spPr bwMode="auto">
              <a:xfrm>
                <a:off x="991" y="2116"/>
                <a:ext cx="59" cy="7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53" name="Rectangle 117"/>
              <p:cNvSpPr>
                <a:spLocks noChangeArrowheads="1"/>
              </p:cNvSpPr>
              <p:nvPr/>
            </p:nvSpPr>
            <p:spPr bwMode="auto">
              <a:xfrm>
                <a:off x="991" y="2115"/>
                <a:ext cx="45"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454" name="Rectangle 118"/>
              <p:cNvSpPr>
                <a:spLocks noChangeArrowheads="1"/>
              </p:cNvSpPr>
              <p:nvPr/>
            </p:nvSpPr>
            <p:spPr bwMode="auto">
              <a:xfrm>
                <a:off x="2417" y="2111"/>
                <a:ext cx="72" cy="77"/>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55" name="Rectangle 119"/>
              <p:cNvSpPr>
                <a:spLocks noChangeArrowheads="1"/>
              </p:cNvSpPr>
              <p:nvPr/>
            </p:nvSpPr>
            <p:spPr bwMode="auto">
              <a:xfrm>
                <a:off x="2417" y="2116"/>
                <a:ext cx="72" cy="7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56" name="Rectangle 120"/>
              <p:cNvSpPr>
                <a:spLocks noChangeArrowheads="1"/>
              </p:cNvSpPr>
              <p:nvPr/>
            </p:nvSpPr>
            <p:spPr bwMode="auto">
              <a:xfrm>
                <a:off x="2417" y="2115"/>
                <a:ext cx="45"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457" name="Rectangle 121"/>
              <p:cNvSpPr>
                <a:spLocks noChangeArrowheads="1"/>
              </p:cNvSpPr>
              <p:nvPr/>
            </p:nvSpPr>
            <p:spPr bwMode="auto">
              <a:xfrm>
                <a:off x="2497" y="2111"/>
                <a:ext cx="59" cy="77"/>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58" name="Rectangle 122"/>
              <p:cNvSpPr>
                <a:spLocks noChangeArrowheads="1"/>
              </p:cNvSpPr>
              <p:nvPr/>
            </p:nvSpPr>
            <p:spPr bwMode="auto">
              <a:xfrm>
                <a:off x="2497" y="2116"/>
                <a:ext cx="59" cy="7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59" name="Rectangle 123"/>
              <p:cNvSpPr>
                <a:spLocks noChangeArrowheads="1"/>
              </p:cNvSpPr>
              <p:nvPr/>
            </p:nvSpPr>
            <p:spPr bwMode="auto">
              <a:xfrm>
                <a:off x="2497" y="2115"/>
                <a:ext cx="45"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460" name="Rectangle 124"/>
              <p:cNvSpPr>
                <a:spLocks noChangeArrowheads="1"/>
              </p:cNvSpPr>
              <p:nvPr/>
            </p:nvSpPr>
            <p:spPr bwMode="auto">
              <a:xfrm>
                <a:off x="2562" y="2111"/>
                <a:ext cx="1353" cy="77"/>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61" name="Rectangle 125"/>
              <p:cNvSpPr>
                <a:spLocks noChangeArrowheads="1"/>
              </p:cNvSpPr>
              <p:nvPr/>
            </p:nvSpPr>
            <p:spPr bwMode="auto">
              <a:xfrm>
                <a:off x="2562" y="2116"/>
                <a:ext cx="1353" cy="7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62" name="Rectangle 126"/>
              <p:cNvSpPr>
                <a:spLocks noChangeArrowheads="1"/>
              </p:cNvSpPr>
              <p:nvPr/>
            </p:nvSpPr>
            <p:spPr bwMode="auto">
              <a:xfrm>
                <a:off x="2562" y="2115"/>
                <a:ext cx="45"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463" name="Rectangle 127"/>
              <p:cNvSpPr>
                <a:spLocks noChangeArrowheads="1"/>
              </p:cNvSpPr>
              <p:nvPr/>
            </p:nvSpPr>
            <p:spPr bwMode="auto">
              <a:xfrm>
                <a:off x="3915" y="2111"/>
                <a:ext cx="86" cy="77"/>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64" name="Rectangle 128"/>
              <p:cNvSpPr>
                <a:spLocks noChangeArrowheads="1"/>
              </p:cNvSpPr>
              <p:nvPr/>
            </p:nvSpPr>
            <p:spPr bwMode="auto">
              <a:xfrm>
                <a:off x="3915" y="2116"/>
                <a:ext cx="86" cy="7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65" name="Rectangle 129"/>
              <p:cNvSpPr>
                <a:spLocks noChangeArrowheads="1"/>
              </p:cNvSpPr>
              <p:nvPr/>
            </p:nvSpPr>
            <p:spPr bwMode="auto">
              <a:xfrm>
                <a:off x="3915" y="2115"/>
                <a:ext cx="45"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466" name="Rectangle 130"/>
              <p:cNvSpPr>
                <a:spLocks noChangeArrowheads="1"/>
              </p:cNvSpPr>
              <p:nvPr/>
            </p:nvSpPr>
            <p:spPr bwMode="auto">
              <a:xfrm>
                <a:off x="4009" y="2111"/>
                <a:ext cx="245" cy="77"/>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67" name="Rectangle 131"/>
              <p:cNvSpPr>
                <a:spLocks noChangeArrowheads="1"/>
              </p:cNvSpPr>
              <p:nvPr/>
            </p:nvSpPr>
            <p:spPr bwMode="auto">
              <a:xfrm>
                <a:off x="4009" y="2116"/>
                <a:ext cx="245" cy="7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68" name="Rectangle 132"/>
              <p:cNvSpPr>
                <a:spLocks noChangeArrowheads="1"/>
              </p:cNvSpPr>
              <p:nvPr/>
            </p:nvSpPr>
            <p:spPr bwMode="auto">
              <a:xfrm>
                <a:off x="4009" y="2115"/>
                <a:ext cx="45"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469" name="Rectangle 133"/>
              <p:cNvSpPr>
                <a:spLocks noChangeArrowheads="1"/>
              </p:cNvSpPr>
              <p:nvPr/>
            </p:nvSpPr>
            <p:spPr bwMode="auto">
              <a:xfrm>
                <a:off x="5426" y="2111"/>
                <a:ext cx="74" cy="77"/>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70" name="Rectangle 134"/>
              <p:cNvSpPr>
                <a:spLocks noChangeArrowheads="1"/>
              </p:cNvSpPr>
              <p:nvPr/>
            </p:nvSpPr>
            <p:spPr bwMode="auto">
              <a:xfrm>
                <a:off x="5426" y="2116"/>
                <a:ext cx="74" cy="7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71" name="Rectangle 135"/>
              <p:cNvSpPr>
                <a:spLocks noChangeArrowheads="1"/>
              </p:cNvSpPr>
              <p:nvPr/>
            </p:nvSpPr>
            <p:spPr bwMode="auto">
              <a:xfrm>
                <a:off x="5426" y="2115"/>
                <a:ext cx="45"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472" name="Rectangle 136"/>
              <p:cNvSpPr>
                <a:spLocks noChangeArrowheads="1"/>
              </p:cNvSpPr>
              <p:nvPr/>
            </p:nvSpPr>
            <p:spPr bwMode="auto">
              <a:xfrm>
                <a:off x="5506" y="2111"/>
                <a:ext cx="46" cy="77"/>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73" name="Rectangle 137"/>
              <p:cNvSpPr>
                <a:spLocks noChangeArrowheads="1"/>
              </p:cNvSpPr>
              <p:nvPr/>
            </p:nvSpPr>
            <p:spPr bwMode="auto">
              <a:xfrm>
                <a:off x="5506" y="2116"/>
                <a:ext cx="46" cy="7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74" name="Rectangle 138"/>
              <p:cNvSpPr>
                <a:spLocks noChangeArrowheads="1"/>
              </p:cNvSpPr>
              <p:nvPr/>
            </p:nvSpPr>
            <p:spPr bwMode="auto">
              <a:xfrm>
                <a:off x="5506" y="2115"/>
                <a:ext cx="45"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475" name="Rectangle 139"/>
              <p:cNvSpPr>
                <a:spLocks noChangeArrowheads="1"/>
              </p:cNvSpPr>
              <p:nvPr/>
            </p:nvSpPr>
            <p:spPr bwMode="auto">
              <a:xfrm>
                <a:off x="5560" y="2111"/>
                <a:ext cx="1366" cy="77"/>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76" name="Rectangle 140"/>
              <p:cNvSpPr>
                <a:spLocks noChangeArrowheads="1"/>
              </p:cNvSpPr>
              <p:nvPr/>
            </p:nvSpPr>
            <p:spPr bwMode="auto">
              <a:xfrm>
                <a:off x="5560" y="2116"/>
                <a:ext cx="1366" cy="7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77" name="Rectangle 141"/>
              <p:cNvSpPr>
                <a:spLocks noChangeArrowheads="1"/>
              </p:cNvSpPr>
              <p:nvPr/>
            </p:nvSpPr>
            <p:spPr bwMode="auto">
              <a:xfrm>
                <a:off x="5560" y="2115"/>
                <a:ext cx="45"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478" name="Rectangle 142"/>
              <p:cNvSpPr>
                <a:spLocks noChangeArrowheads="1"/>
              </p:cNvSpPr>
              <p:nvPr/>
            </p:nvSpPr>
            <p:spPr bwMode="auto">
              <a:xfrm>
                <a:off x="6926" y="2111"/>
                <a:ext cx="73" cy="77"/>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79" name="Rectangle 143"/>
              <p:cNvSpPr>
                <a:spLocks noChangeArrowheads="1"/>
              </p:cNvSpPr>
              <p:nvPr/>
            </p:nvSpPr>
            <p:spPr bwMode="auto">
              <a:xfrm>
                <a:off x="6926" y="2116"/>
                <a:ext cx="73" cy="7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80" name="Rectangle 144"/>
              <p:cNvSpPr>
                <a:spLocks noChangeArrowheads="1"/>
              </p:cNvSpPr>
              <p:nvPr/>
            </p:nvSpPr>
            <p:spPr bwMode="auto">
              <a:xfrm>
                <a:off x="6926" y="2115"/>
                <a:ext cx="45"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481" name="Rectangle 145"/>
              <p:cNvSpPr>
                <a:spLocks noChangeArrowheads="1"/>
              </p:cNvSpPr>
              <p:nvPr/>
            </p:nvSpPr>
            <p:spPr bwMode="auto">
              <a:xfrm>
                <a:off x="979" y="2111"/>
                <a:ext cx="12" cy="7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82" name="Rectangle 146"/>
              <p:cNvSpPr>
                <a:spLocks noChangeArrowheads="1"/>
              </p:cNvSpPr>
              <p:nvPr/>
            </p:nvSpPr>
            <p:spPr bwMode="auto">
              <a:xfrm>
                <a:off x="2490" y="2111"/>
                <a:ext cx="13" cy="7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83" name="Rectangle 147"/>
              <p:cNvSpPr>
                <a:spLocks noChangeArrowheads="1"/>
              </p:cNvSpPr>
              <p:nvPr/>
            </p:nvSpPr>
            <p:spPr bwMode="auto">
              <a:xfrm>
                <a:off x="4002" y="2111"/>
                <a:ext cx="13" cy="7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84" name="Rectangle 148"/>
              <p:cNvSpPr>
                <a:spLocks noChangeArrowheads="1"/>
              </p:cNvSpPr>
              <p:nvPr/>
            </p:nvSpPr>
            <p:spPr bwMode="auto">
              <a:xfrm>
                <a:off x="5501" y="2111"/>
                <a:ext cx="13" cy="7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85" name="Rectangle 149"/>
              <p:cNvSpPr>
                <a:spLocks noChangeArrowheads="1"/>
              </p:cNvSpPr>
              <p:nvPr/>
            </p:nvSpPr>
            <p:spPr bwMode="auto">
              <a:xfrm>
                <a:off x="6999" y="2111"/>
                <a:ext cx="12" cy="7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86" name="Rectangle 150"/>
              <p:cNvSpPr>
                <a:spLocks noChangeArrowheads="1"/>
              </p:cNvSpPr>
              <p:nvPr/>
            </p:nvSpPr>
            <p:spPr bwMode="auto">
              <a:xfrm>
                <a:off x="991" y="2188"/>
                <a:ext cx="59" cy="4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87" name="Rectangle 151"/>
              <p:cNvSpPr>
                <a:spLocks noChangeArrowheads="1"/>
              </p:cNvSpPr>
              <p:nvPr/>
            </p:nvSpPr>
            <p:spPr bwMode="auto">
              <a:xfrm>
                <a:off x="991" y="2194"/>
                <a:ext cx="59" cy="36"/>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88" name="Rectangle 152"/>
              <p:cNvSpPr>
                <a:spLocks noChangeArrowheads="1"/>
              </p:cNvSpPr>
              <p:nvPr/>
            </p:nvSpPr>
            <p:spPr bwMode="auto">
              <a:xfrm>
                <a:off x="991" y="2192"/>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489" name="Rectangle 153"/>
              <p:cNvSpPr>
                <a:spLocks noChangeArrowheads="1"/>
              </p:cNvSpPr>
              <p:nvPr/>
            </p:nvSpPr>
            <p:spPr bwMode="auto">
              <a:xfrm>
                <a:off x="1050" y="2188"/>
                <a:ext cx="1367" cy="4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90" name="Rectangle 154"/>
              <p:cNvSpPr>
                <a:spLocks noChangeArrowheads="1"/>
              </p:cNvSpPr>
              <p:nvPr/>
            </p:nvSpPr>
            <p:spPr bwMode="auto">
              <a:xfrm>
                <a:off x="1050" y="2194"/>
                <a:ext cx="1367" cy="36"/>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91" name="Rectangle 155"/>
              <p:cNvSpPr>
                <a:spLocks noChangeArrowheads="1"/>
              </p:cNvSpPr>
              <p:nvPr/>
            </p:nvSpPr>
            <p:spPr bwMode="auto">
              <a:xfrm>
                <a:off x="1050" y="2192"/>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492" name="Rectangle 156"/>
              <p:cNvSpPr>
                <a:spLocks noChangeArrowheads="1"/>
              </p:cNvSpPr>
              <p:nvPr/>
            </p:nvSpPr>
            <p:spPr bwMode="auto">
              <a:xfrm>
                <a:off x="2417" y="2188"/>
                <a:ext cx="72" cy="4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93" name="Rectangle 157"/>
              <p:cNvSpPr>
                <a:spLocks noChangeArrowheads="1"/>
              </p:cNvSpPr>
              <p:nvPr/>
            </p:nvSpPr>
            <p:spPr bwMode="auto">
              <a:xfrm>
                <a:off x="2417" y="2194"/>
                <a:ext cx="72" cy="36"/>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94" name="Rectangle 158"/>
              <p:cNvSpPr>
                <a:spLocks noChangeArrowheads="1"/>
              </p:cNvSpPr>
              <p:nvPr/>
            </p:nvSpPr>
            <p:spPr bwMode="auto">
              <a:xfrm>
                <a:off x="2417" y="2192"/>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495" name="Rectangle 159"/>
              <p:cNvSpPr>
                <a:spLocks noChangeArrowheads="1"/>
              </p:cNvSpPr>
              <p:nvPr/>
            </p:nvSpPr>
            <p:spPr bwMode="auto">
              <a:xfrm>
                <a:off x="2497" y="2188"/>
                <a:ext cx="59" cy="4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96" name="Rectangle 160"/>
              <p:cNvSpPr>
                <a:spLocks noChangeArrowheads="1"/>
              </p:cNvSpPr>
              <p:nvPr/>
            </p:nvSpPr>
            <p:spPr bwMode="auto">
              <a:xfrm>
                <a:off x="2497" y="2194"/>
                <a:ext cx="59" cy="36"/>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97" name="Rectangle 161"/>
              <p:cNvSpPr>
                <a:spLocks noChangeArrowheads="1"/>
              </p:cNvSpPr>
              <p:nvPr/>
            </p:nvSpPr>
            <p:spPr bwMode="auto">
              <a:xfrm>
                <a:off x="2497" y="2192"/>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498" name="Rectangle 162"/>
              <p:cNvSpPr>
                <a:spLocks noChangeArrowheads="1"/>
              </p:cNvSpPr>
              <p:nvPr/>
            </p:nvSpPr>
            <p:spPr bwMode="auto">
              <a:xfrm>
                <a:off x="2562" y="2188"/>
                <a:ext cx="1353" cy="4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99" name="Rectangle 163"/>
              <p:cNvSpPr>
                <a:spLocks noChangeArrowheads="1"/>
              </p:cNvSpPr>
              <p:nvPr/>
            </p:nvSpPr>
            <p:spPr bwMode="auto">
              <a:xfrm>
                <a:off x="2562" y="2194"/>
                <a:ext cx="1353" cy="36"/>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500" name="Rectangle 164"/>
              <p:cNvSpPr>
                <a:spLocks noChangeArrowheads="1"/>
              </p:cNvSpPr>
              <p:nvPr/>
            </p:nvSpPr>
            <p:spPr bwMode="auto">
              <a:xfrm>
                <a:off x="2562" y="2192"/>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501" name="Rectangle 165"/>
              <p:cNvSpPr>
                <a:spLocks noChangeArrowheads="1"/>
              </p:cNvSpPr>
              <p:nvPr/>
            </p:nvSpPr>
            <p:spPr bwMode="auto">
              <a:xfrm>
                <a:off x="3915" y="2188"/>
                <a:ext cx="86" cy="4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502" name="Rectangle 166"/>
              <p:cNvSpPr>
                <a:spLocks noChangeArrowheads="1"/>
              </p:cNvSpPr>
              <p:nvPr/>
            </p:nvSpPr>
            <p:spPr bwMode="auto">
              <a:xfrm>
                <a:off x="3915" y="2194"/>
                <a:ext cx="86" cy="36"/>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503" name="Rectangle 167"/>
              <p:cNvSpPr>
                <a:spLocks noChangeArrowheads="1"/>
              </p:cNvSpPr>
              <p:nvPr/>
            </p:nvSpPr>
            <p:spPr bwMode="auto">
              <a:xfrm>
                <a:off x="3915" y="2192"/>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504" name="Rectangle 168"/>
              <p:cNvSpPr>
                <a:spLocks noChangeArrowheads="1"/>
              </p:cNvSpPr>
              <p:nvPr/>
            </p:nvSpPr>
            <p:spPr bwMode="auto">
              <a:xfrm>
                <a:off x="4009" y="2188"/>
                <a:ext cx="245" cy="4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505" name="Rectangle 169"/>
              <p:cNvSpPr>
                <a:spLocks noChangeArrowheads="1"/>
              </p:cNvSpPr>
              <p:nvPr/>
            </p:nvSpPr>
            <p:spPr bwMode="auto">
              <a:xfrm>
                <a:off x="4009" y="2194"/>
                <a:ext cx="245" cy="36"/>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506" name="Rectangle 170"/>
              <p:cNvSpPr>
                <a:spLocks noChangeArrowheads="1"/>
              </p:cNvSpPr>
              <p:nvPr/>
            </p:nvSpPr>
            <p:spPr bwMode="auto">
              <a:xfrm>
                <a:off x="4009" y="2192"/>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507" name="Rectangle 171"/>
              <p:cNvSpPr>
                <a:spLocks noChangeArrowheads="1"/>
              </p:cNvSpPr>
              <p:nvPr/>
            </p:nvSpPr>
            <p:spPr bwMode="auto">
              <a:xfrm>
                <a:off x="4260" y="2188"/>
                <a:ext cx="1166" cy="4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508" name="Rectangle 172"/>
              <p:cNvSpPr>
                <a:spLocks noChangeArrowheads="1"/>
              </p:cNvSpPr>
              <p:nvPr/>
            </p:nvSpPr>
            <p:spPr bwMode="auto">
              <a:xfrm>
                <a:off x="4260" y="2194"/>
                <a:ext cx="1166" cy="36"/>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509" name="Rectangle 173"/>
              <p:cNvSpPr>
                <a:spLocks noChangeArrowheads="1"/>
              </p:cNvSpPr>
              <p:nvPr/>
            </p:nvSpPr>
            <p:spPr bwMode="auto">
              <a:xfrm>
                <a:off x="4260" y="2192"/>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510" name="Rectangle 174"/>
              <p:cNvSpPr>
                <a:spLocks noChangeArrowheads="1"/>
              </p:cNvSpPr>
              <p:nvPr/>
            </p:nvSpPr>
            <p:spPr bwMode="auto">
              <a:xfrm>
                <a:off x="5426" y="2188"/>
                <a:ext cx="74" cy="4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511" name="Rectangle 175"/>
              <p:cNvSpPr>
                <a:spLocks noChangeArrowheads="1"/>
              </p:cNvSpPr>
              <p:nvPr/>
            </p:nvSpPr>
            <p:spPr bwMode="auto">
              <a:xfrm>
                <a:off x="5426" y="2194"/>
                <a:ext cx="74" cy="36"/>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512" name="Rectangle 176"/>
              <p:cNvSpPr>
                <a:spLocks noChangeArrowheads="1"/>
              </p:cNvSpPr>
              <p:nvPr/>
            </p:nvSpPr>
            <p:spPr bwMode="auto">
              <a:xfrm>
                <a:off x="5426" y="2192"/>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513" name="Rectangle 177"/>
              <p:cNvSpPr>
                <a:spLocks noChangeArrowheads="1"/>
              </p:cNvSpPr>
              <p:nvPr/>
            </p:nvSpPr>
            <p:spPr bwMode="auto">
              <a:xfrm>
                <a:off x="5506" y="2188"/>
                <a:ext cx="46" cy="4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514" name="Rectangle 178"/>
              <p:cNvSpPr>
                <a:spLocks noChangeArrowheads="1"/>
              </p:cNvSpPr>
              <p:nvPr/>
            </p:nvSpPr>
            <p:spPr bwMode="auto">
              <a:xfrm>
                <a:off x="5506" y="2194"/>
                <a:ext cx="46" cy="36"/>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515" name="Rectangle 179"/>
              <p:cNvSpPr>
                <a:spLocks noChangeArrowheads="1"/>
              </p:cNvSpPr>
              <p:nvPr/>
            </p:nvSpPr>
            <p:spPr bwMode="auto">
              <a:xfrm>
                <a:off x="5506" y="2192"/>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516" name="Rectangle 180"/>
              <p:cNvSpPr>
                <a:spLocks noChangeArrowheads="1"/>
              </p:cNvSpPr>
              <p:nvPr/>
            </p:nvSpPr>
            <p:spPr bwMode="auto">
              <a:xfrm>
                <a:off x="5560" y="2188"/>
                <a:ext cx="1366" cy="4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517" name="Rectangle 181"/>
              <p:cNvSpPr>
                <a:spLocks noChangeArrowheads="1"/>
              </p:cNvSpPr>
              <p:nvPr/>
            </p:nvSpPr>
            <p:spPr bwMode="auto">
              <a:xfrm>
                <a:off x="5560" y="2194"/>
                <a:ext cx="1366" cy="36"/>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518" name="Rectangle 182"/>
              <p:cNvSpPr>
                <a:spLocks noChangeArrowheads="1"/>
              </p:cNvSpPr>
              <p:nvPr/>
            </p:nvSpPr>
            <p:spPr bwMode="auto">
              <a:xfrm>
                <a:off x="5560" y="2192"/>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519" name="Rectangle 183"/>
              <p:cNvSpPr>
                <a:spLocks noChangeArrowheads="1"/>
              </p:cNvSpPr>
              <p:nvPr/>
            </p:nvSpPr>
            <p:spPr bwMode="auto">
              <a:xfrm>
                <a:off x="6926" y="2188"/>
                <a:ext cx="73" cy="4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520" name="Rectangle 184"/>
              <p:cNvSpPr>
                <a:spLocks noChangeArrowheads="1"/>
              </p:cNvSpPr>
              <p:nvPr/>
            </p:nvSpPr>
            <p:spPr bwMode="auto">
              <a:xfrm>
                <a:off x="6926" y="2194"/>
                <a:ext cx="73" cy="36"/>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521" name="Rectangle 185"/>
              <p:cNvSpPr>
                <a:spLocks noChangeArrowheads="1"/>
              </p:cNvSpPr>
              <p:nvPr/>
            </p:nvSpPr>
            <p:spPr bwMode="auto">
              <a:xfrm>
                <a:off x="6926" y="2192"/>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522" name="Rectangle 186"/>
              <p:cNvSpPr>
                <a:spLocks noChangeArrowheads="1"/>
              </p:cNvSpPr>
              <p:nvPr/>
            </p:nvSpPr>
            <p:spPr bwMode="auto">
              <a:xfrm>
                <a:off x="979" y="2188"/>
                <a:ext cx="12" cy="4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523" name="Rectangle 187"/>
              <p:cNvSpPr>
                <a:spLocks noChangeArrowheads="1"/>
              </p:cNvSpPr>
              <p:nvPr/>
            </p:nvSpPr>
            <p:spPr bwMode="auto">
              <a:xfrm>
                <a:off x="2490" y="2188"/>
                <a:ext cx="13" cy="4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524" name="Rectangle 188"/>
              <p:cNvSpPr>
                <a:spLocks noChangeArrowheads="1"/>
              </p:cNvSpPr>
              <p:nvPr/>
            </p:nvSpPr>
            <p:spPr bwMode="auto">
              <a:xfrm>
                <a:off x="4002" y="2188"/>
                <a:ext cx="13" cy="4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525" name="Rectangle 189"/>
              <p:cNvSpPr>
                <a:spLocks noChangeArrowheads="1"/>
              </p:cNvSpPr>
              <p:nvPr/>
            </p:nvSpPr>
            <p:spPr bwMode="auto">
              <a:xfrm>
                <a:off x="5501" y="2188"/>
                <a:ext cx="13" cy="4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526" name="Rectangle 190"/>
              <p:cNvSpPr>
                <a:spLocks noChangeArrowheads="1"/>
              </p:cNvSpPr>
              <p:nvPr/>
            </p:nvSpPr>
            <p:spPr bwMode="auto">
              <a:xfrm>
                <a:off x="6999" y="2188"/>
                <a:ext cx="12" cy="4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527" name="Rectangle 191"/>
              <p:cNvSpPr>
                <a:spLocks noChangeArrowheads="1"/>
              </p:cNvSpPr>
              <p:nvPr/>
            </p:nvSpPr>
            <p:spPr bwMode="auto">
              <a:xfrm>
                <a:off x="991" y="2242"/>
                <a:ext cx="59" cy="177"/>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528" name="Rectangle 192"/>
              <p:cNvSpPr>
                <a:spLocks noChangeArrowheads="1"/>
              </p:cNvSpPr>
              <p:nvPr/>
            </p:nvSpPr>
            <p:spPr bwMode="auto">
              <a:xfrm>
                <a:off x="991" y="2246"/>
                <a:ext cx="59" cy="173"/>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529" name="Rectangle 193"/>
              <p:cNvSpPr>
                <a:spLocks noChangeArrowheads="1"/>
              </p:cNvSpPr>
              <p:nvPr/>
            </p:nvSpPr>
            <p:spPr bwMode="auto">
              <a:xfrm>
                <a:off x="991" y="2248"/>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530" name="Rectangle 194"/>
              <p:cNvSpPr>
                <a:spLocks noChangeArrowheads="1"/>
              </p:cNvSpPr>
              <p:nvPr/>
            </p:nvSpPr>
            <p:spPr bwMode="auto">
              <a:xfrm>
                <a:off x="1050" y="2242"/>
                <a:ext cx="1367" cy="177"/>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531" name="Rectangle 195"/>
              <p:cNvSpPr>
                <a:spLocks noChangeArrowheads="1"/>
              </p:cNvSpPr>
              <p:nvPr/>
            </p:nvSpPr>
            <p:spPr bwMode="auto">
              <a:xfrm>
                <a:off x="1050" y="2266"/>
                <a:ext cx="1367" cy="153"/>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532" name="Rectangle 196"/>
              <p:cNvSpPr>
                <a:spLocks noChangeArrowheads="1"/>
              </p:cNvSpPr>
              <p:nvPr/>
            </p:nvSpPr>
            <p:spPr bwMode="auto">
              <a:xfrm>
                <a:off x="1050" y="2266"/>
                <a:ext cx="42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rgbClr val="FFFFFF"/>
                    </a:solidFill>
                    <a:effectLst/>
                    <a:latin typeface="Calibri" panose="020F0502020204030204" pitchFamily="34" charset="0"/>
                  </a:rPr>
                  <a:t>Eğitim</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533" name="Rectangle 197"/>
              <p:cNvSpPr>
                <a:spLocks noChangeArrowheads="1"/>
              </p:cNvSpPr>
              <p:nvPr/>
            </p:nvSpPr>
            <p:spPr bwMode="auto">
              <a:xfrm>
                <a:off x="1397" y="2266"/>
                <a:ext cx="103"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rgbClr val="FFFFFF"/>
                    </a:solidFill>
                    <a:effectLst/>
                    <a:latin typeface="Calibri" panose="020F050202020403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534" name="Rectangle 198"/>
              <p:cNvSpPr>
                <a:spLocks noChangeArrowheads="1"/>
              </p:cNvSpPr>
              <p:nvPr/>
            </p:nvSpPr>
            <p:spPr bwMode="auto">
              <a:xfrm>
                <a:off x="2417" y="2242"/>
                <a:ext cx="72" cy="177"/>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535" name="Rectangle 199"/>
              <p:cNvSpPr>
                <a:spLocks noChangeArrowheads="1"/>
              </p:cNvSpPr>
              <p:nvPr/>
            </p:nvSpPr>
            <p:spPr bwMode="auto">
              <a:xfrm>
                <a:off x="2417" y="2246"/>
                <a:ext cx="72" cy="173"/>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536" name="Rectangle 200"/>
              <p:cNvSpPr>
                <a:spLocks noChangeArrowheads="1"/>
              </p:cNvSpPr>
              <p:nvPr/>
            </p:nvSpPr>
            <p:spPr bwMode="auto">
              <a:xfrm>
                <a:off x="2417" y="2248"/>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537" name="Rectangle 201"/>
              <p:cNvSpPr>
                <a:spLocks noChangeArrowheads="1"/>
              </p:cNvSpPr>
              <p:nvPr/>
            </p:nvSpPr>
            <p:spPr bwMode="auto">
              <a:xfrm>
                <a:off x="2592" y="2266"/>
                <a:ext cx="153"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1.</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538" name="Rectangle 202"/>
              <p:cNvSpPr>
                <a:spLocks noChangeArrowheads="1"/>
              </p:cNvSpPr>
              <p:nvPr/>
            </p:nvSpPr>
            <p:spPr bwMode="auto">
              <a:xfrm>
                <a:off x="2685" y="2266"/>
                <a:ext cx="8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539" name="Rectangle 203"/>
              <p:cNvSpPr>
                <a:spLocks noChangeArrowheads="1"/>
              </p:cNvSpPr>
              <p:nvPr/>
            </p:nvSpPr>
            <p:spPr bwMode="auto">
              <a:xfrm>
                <a:off x="3915" y="2248"/>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540" name="Rectangle 204"/>
              <p:cNvSpPr>
                <a:spLocks noChangeArrowheads="1"/>
              </p:cNvSpPr>
              <p:nvPr/>
            </p:nvSpPr>
            <p:spPr bwMode="auto">
              <a:xfrm>
                <a:off x="4061" y="2266"/>
                <a:ext cx="173"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1.</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grpSp>
        <p:grpSp>
          <p:nvGrpSpPr>
            <p:cNvPr id="10" name="Group 406"/>
            <p:cNvGrpSpPr>
              <a:grpSpLocks/>
            </p:cNvGrpSpPr>
            <p:nvPr/>
          </p:nvGrpSpPr>
          <p:grpSpPr bwMode="auto">
            <a:xfrm>
              <a:off x="979" y="2230"/>
              <a:ext cx="6052" cy="1070"/>
              <a:chOff x="979" y="2230"/>
              <a:chExt cx="6052" cy="1070"/>
            </a:xfrm>
          </p:grpSpPr>
          <p:sp>
            <p:nvSpPr>
              <p:cNvPr id="141" name="Rectangle 206"/>
              <p:cNvSpPr>
                <a:spLocks noChangeArrowheads="1"/>
              </p:cNvSpPr>
              <p:nvPr/>
            </p:nvSpPr>
            <p:spPr bwMode="auto">
              <a:xfrm>
                <a:off x="4161" y="2266"/>
                <a:ext cx="10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142" name="Rectangle 207"/>
              <p:cNvSpPr>
                <a:spLocks noChangeArrowheads="1"/>
              </p:cNvSpPr>
              <p:nvPr/>
            </p:nvSpPr>
            <p:spPr bwMode="auto">
              <a:xfrm>
                <a:off x="4260" y="2248"/>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143" name="Rectangle 208"/>
              <p:cNvSpPr>
                <a:spLocks noChangeArrowheads="1"/>
              </p:cNvSpPr>
              <p:nvPr/>
            </p:nvSpPr>
            <p:spPr bwMode="auto">
              <a:xfrm>
                <a:off x="5426" y="2248"/>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144" name="Rectangle 209"/>
              <p:cNvSpPr>
                <a:spLocks noChangeArrowheads="1"/>
              </p:cNvSpPr>
              <p:nvPr/>
            </p:nvSpPr>
            <p:spPr bwMode="auto">
              <a:xfrm>
                <a:off x="5559" y="2266"/>
                <a:ext cx="173"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1.</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145" name="Rectangle 210"/>
              <p:cNvSpPr>
                <a:spLocks noChangeArrowheads="1"/>
              </p:cNvSpPr>
              <p:nvPr/>
            </p:nvSpPr>
            <p:spPr bwMode="auto">
              <a:xfrm>
                <a:off x="5659" y="2266"/>
                <a:ext cx="10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146" name="Rectangle 211"/>
              <p:cNvSpPr>
                <a:spLocks noChangeArrowheads="1"/>
              </p:cNvSpPr>
              <p:nvPr/>
            </p:nvSpPr>
            <p:spPr bwMode="auto">
              <a:xfrm>
                <a:off x="6926" y="2248"/>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147" name="Rectangle 212"/>
              <p:cNvSpPr>
                <a:spLocks noChangeArrowheads="1"/>
              </p:cNvSpPr>
              <p:nvPr/>
            </p:nvSpPr>
            <p:spPr bwMode="auto">
              <a:xfrm>
                <a:off x="979" y="2230"/>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48" name="Rectangle 213"/>
              <p:cNvSpPr>
                <a:spLocks noChangeArrowheads="1"/>
              </p:cNvSpPr>
              <p:nvPr/>
            </p:nvSpPr>
            <p:spPr bwMode="auto">
              <a:xfrm>
                <a:off x="991" y="2230"/>
                <a:ext cx="6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49" name="Rectangle 214"/>
              <p:cNvSpPr>
                <a:spLocks noChangeArrowheads="1"/>
              </p:cNvSpPr>
              <p:nvPr/>
            </p:nvSpPr>
            <p:spPr bwMode="auto">
              <a:xfrm>
                <a:off x="1052" y="2230"/>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50" name="Rectangle 215"/>
              <p:cNvSpPr>
                <a:spLocks noChangeArrowheads="1"/>
              </p:cNvSpPr>
              <p:nvPr/>
            </p:nvSpPr>
            <p:spPr bwMode="auto">
              <a:xfrm>
                <a:off x="1065" y="2230"/>
                <a:ext cx="135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51" name="Rectangle 216"/>
              <p:cNvSpPr>
                <a:spLocks noChangeArrowheads="1"/>
              </p:cNvSpPr>
              <p:nvPr/>
            </p:nvSpPr>
            <p:spPr bwMode="auto">
              <a:xfrm>
                <a:off x="2417" y="2230"/>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52" name="Rectangle 217"/>
              <p:cNvSpPr>
                <a:spLocks noChangeArrowheads="1"/>
              </p:cNvSpPr>
              <p:nvPr/>
            </p:nvSpPr>
            <p:spPr bwMode="auto">
              <a:xfrm>
                <a:off x="2430" y="2230"/>
                <a:ext cx="60"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53" name="Rectangle 218"/>
              <p:cNvSpPr>
                <a:spLocks noChangeArrowheads="1"/>
              </p:cNvSpPr>
              <p:nvPr/>
            </p:nvSpPr>
            <p:spPr bwMode="auto">
              <a:xfrm>
                <a:off x="2490" y="2230"/>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54" name="Rectangle 219"/>
              <p:cNvSpPr>
                <a:spLocks noChangeArrowheads="1"/>
              </p:cNvSpPr>
              <p:nvPr/>
            </p:nvSpPr>
            <p:spPr bwMode="auto">
              <a:xfrm>
                <a:off x="2503" y="2230"/>
                <a:ext cx="6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55" name="Rectangle 220"/>
              <p:cNvSpPr>
                <a:spLocks noChangeArrowheads="1"/>
              </p:cNvSpPr>
              <p:nvPr/>
            </p:nvSpPr>
            <p:spPr bwMode="auto">
              <a:xfrm>
                <a:off x="2564" y="2230"/>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56" name="Rectangle 221"/>
              <p:cNvSpPr>
                <a:spLocks noChangeArrowheads="1"/>
              </p:cNvSpPr>
              <p:nvPr/>
            </p:nvSpPr>
            <p:spPr bwMode="auto">
              <a:xfrm>
                <a:off x="2576" y="2230"/>
                <a:ext cx="1340"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57" name="Rectangle 222"/>
              <p:cNvSpPr>
                <a:spLocks noChangeArrowheads="1"/>
              </p:cNvSpPr>
              <p:nvPr/>
            </p:nvSpPr>
            <p:spPr bwMode="auto">
              <a:xfrm>
                <a:off x="3916" y="2230"/>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58" name="Rectangle 223"/>
              <p:cNvSpPr>
                <a:spLocks noChangeArrowheads="1"/>
              </p:cNvSpPr>
              <p:nvPr/>
            </p:nvSpPr>
            <p:spPr bwMode="auto">
              <a:xfrm>
                <a:off x="3929" y="2230"/>
                <a:ext cx="7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59" name="Rectangle 224"/>
              <p:cNvSpPr>
                <a:spLocks noChangeArrowheads="1"/>
              </p:cNvSpPr>
              <p:nvPr/>
            </p:nvSpPr>
            <p:spPr bwMode="auto">
              <a:xfrm>
                <a:off x="4002" y="2230"/>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60" name="Rectangle 225"/>
              <p:cNvSpPr>
                <a:spLocks noChangeArrowheads="1"/>
              </p:cNvSpPr>
              <p:nvPr/>
            </p:nvSpPr>
            <p:spPr bwMode="auto">
              <a:xfrm>
                <a:off x="4015" y="2230"/>
                <a:ext cx="245"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61" name="Rectangle 226"/>
              <p:cNvSpPr>
                <a:spLocks noChangeArrowheads="1"/>
              </p:cNvSpPr>
              <p:nvPr/>
            </p:nvSpPr>
            <p:spPr bwMode="auto">
              <a:xfrm>
                <a:off x="4260" y="2230"/>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62" name="Rectangle 227"/>
              <p:cNvSpPr>
                <a:spLocks noChangeArrowheads="1"/>
              </p:cNvSpPr>
              <p:nvPr/>
            </p:nvSpPr>
            <p:spPr bwMode="auto">
              <a:xfrm>
                <a:off x="4273" y="2230"/>
                <a:ext cx="1155"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63" name="Rectangle 228"/>
              <p:cNvSpPr>
                <a:spLocks noChangeArrowheads="1"/>
              </p:cNvSpPr>
              <p:nvPr/>
            </p:nvSpPr>
            <p:spPr bwMode="auto">
              <a:xfrm>
                <a:off x="5428" y="2230"/>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64" name="Rectangle 229"/>
              <p:cNvSpPr>
                <a:spLocks noChangeArrowheads="1"/>
              </p:cNvSpPr>
              <p:nvPr/>
            </p:nvSpPr>
            <p:spPr bwMode="auto">
              <a:xfrm>
                <a:off x="5441" y="2230"/>
                <a:ext cx="60"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65" name="Rectangle 230"/>
              <p:cNvSpPr>
                <a:spLocks noChangeArrowheads="1"/>
              </p:cNvSpPr>
              <p:nvPr/>
            </p:nvSpPr>
            <p:spPr bwMode="auto">
              <a:xfrm>
                <a:off x="5501" y="2230"/>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66" name="Rectangle 231"/>
              <p:cNvSpPr>
                <a:spLocks noChangeArrowheads="1"/>
              </p:cNvSpPr>
              <p:nvPr/>
            </p:nvSpPr>
            <p:spPr bwMode="auto">
              <a:xfrm>
                <a:off x="5514" y="2230"/>
                <a:ext cx="46"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67" name="Rectangle 232"/>
              <p:cNvSpPr>
                <a:spLocks noChangeArrowheads="1"/>
              </p:cNvSpPr>
              <p:nvPr/>
            </p:nvSpPr>
            <p:spPr bwMode="auto">
              <a:xfrm>
                <a:off x="5560" y="2230"/>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68" name="Rectangle 233"/>
              <p:cNvSpPr>
                <a:spLocks noChangeArrowheads="1"/>
              </p:cNvSpPr>
              <p:nvPr/>
            </p:nvSpPr>
            <p:spPr bwMode="auto">
              <a:xfrm>
                <a:off x="5573" y="2230"/>
                <a:ext cx="135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69" name="Rectangle 234"/>
              <p:cNvSpPr>
                <a:spLocks noChangeArrowheads="1"/>
              </p:cNvSpPr>
              <p:nvPr/>
            </p:nvSpPr>
            <p:spPr bwMode="auto">
              <a:xfrm>
                <a:off x="6926" y="2230"/>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70" name="Rectangle 235"/>
              <p:cNvSpPr>
                <a:spLocks noChangeArrowheads="1"/>
              </p:cNvSpPr>
              <p:nvPr/>
            </p:nvSpPr>
            <p:spPr bwMode="auto">
              <a:xfrm>
                <a:off x="6938" y="2230"/>
                <a:ext cx="6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71" name="Rectangle 236"/>
              <p:cNvSpPr>
                <a:spLocks noChangeArrowheads="1"/>
              </p:cNvSpPr>
              <p:nvPr/>
            </p:nvSpPr>
            <p:spPr bwMode="auto">
              <a:xfrm>
                <a:off x="6999" y="2230"/>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72" name="Rectangle 237"/>
              <p:cNvSpPr>
                <a:spLocks noChangeArrowheads="1"/>
              </p:cNvSpPr>
              <p:nvPr/>
            </p:nvSpPr>
            <p:spPr bwMode="auto">
              <a:xfrm>
                <a:off x="979" y="2242"/>
                <a:ext cx="12" cy="17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73" name="Rectangle 238"/>
              <p:cNvSpPr>
                <a:spLocks noChangeArrowheads="1"/>
              </p:cNvSpPr>
              <p:nvPr/>
            </p:nvSpPr>
            <p:spPr bwMode="auto">
              <a:xfrm>
                <a:off x="2490" y="2242"/>
                <a:ext cx="13" cy="17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74" name="Rectangle 239"/>
              <p:cNvSpPr>
                <a:spLocks noChangeArrowheads="1"/>
              </p:cNvSpPr>
              <p:nvPr/>
            </p:nvSpPr>
            <p:spPr bwMode="auto">
              <a:xfrm>
                <a:off x="4002" y="2242"/>
                <a:ext cx="13" cy="17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75" name="Rectangle 240"/>
              <p:cNvSpPr>
                <a:spLocks noChangeArrowheads="1"/>
              </p:cNvSpPr>
              <p:nvPr/>
            </p:nvSpPr>
            <p:spPr bwMode="auto">
              <a:xfrm>
                <a:off x="5501" y="2242"/>
                <a:ext cx="13" cy="17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76" name="Rectangle 241"/>
              <p:cNvSpPr>
                <a:spLocks noChangeArrowheads="1"/>
              </p:cNvSpPr>
              <p:nvPr/>
            </p:nvSpPr>
            <p:spPr bwMode="auto">
              <a:xfrm>
                <a:off x="6999" y="2242"/>
                <a:ext cx="12" cy="17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77" name="Rectangle 242"/>
              <p:cNvSpPr>
                <a:spLocks noChangeArrowheads="1"/>
              </p:cNvSpPr>
              <p:nvPr/>
            </p:nvSpPr>
            <p:spPr bwMode="auto">
              <a:xfrm>
                <a:off x="991" y="2419"/>
                <a:ext cx="59" cy="191"/>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78" name="Rectangle 243"/>
              <p:cNvSpPr>
                <a:spLocks noChangeArrowheads="1"/>
              </p:cNvSpPr>
              <p:nvPr/>
            </p:nvSpPr>
            <p:spPr bwMode="auto">
              <a:xfrm>
                <a:off x="991" y="2437"/>
                <a:ext cx="59" cy="173"/>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79" name="Rectangle 244"/>
              <p:cNvSpPr>
                <a:spLocks noChangeArrowheads="1"/>
              </p:cNvSpPr>
              <p:nvPr/>
            </p:nvSpPr>
            <p:spPr bwMode="auto">
              <a:xfrm>
                <a:off x="991" y="2438"/>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180" name="Rectangle 245"/>
              <p:cNvSpPr>
                <a:spLocks noChangeArrowheads="1"/>
              </p:cNvSpPr>
              <p:nvPr/>
            </p:nvSpPr>
            <p:spPr bwMode="auto">
              <a:xfrm>
                <a:off x="1050" y="2419"/>
                <a:ext cx="1367" cy="191"/>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81" name="Rectangle 246"/>
              <p:cNvSpPr>
                <a:spLocks noChangeArrowheads="1"/>
              </p:cNvSpPr>
              <p:nvPr/>
            </p:nvSpPr>
            <p:spPr bwMode="auto">
              <a:xfrm>
                <a:off x="1050" y="2437"/>
                <a:ext cx="1367" cy="173"/>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82" name="Rectangle 247"/>
              <p:cNvSpPr>
                <a:spLocks noChangeArrowheads="1"/>
              </p:cNvSpPr>
              <p:nvPr/>
            </p:nvSpPr>
            <p:spPr bwMode="auto">
              <a:xfrm>
                <a:off x="1050" y="2438"/>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183" name="Rectangle 248"/>
              <p:cNvSpPr>
                <a:spLocks noChangeArrowheads="1"/>
              </p:cNvSpPr>
              <p:nvPr/>
            </p:nvSpPr>
            <p:spPr bwMode="auto">
              <a:xfrm>
                <a:off x="2417" y="2419"/>
                <a:ext cx="72" cy="191"/>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84" name="Rectangle 249"/>
              <p:cNvSpPr>
                <a:spLocks noChangeArrowheads="1"/>
              </p:cNvSpPr>
              <p:nvPr/>
            </p:nvSpPr>
            <p:spPr bwMode="auto">
              <a:xfrm>
                <a:off x="2417" y="2437"/>
                <a:ext cx="72" cy="173"/>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85" name="Rectangle 250"/>
              <p:cNvSpPr>
                <a:spLocks noChangeArrowheads="1"/>
              </p:cNvSpPr>
              <p:nvPr/>
            </p:nvSpPr>
            <p:spPr bwMode="auto">
              <a:xfrm>
                <a:off x="2417" y="2438"/>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186" name="Rectangle 251"/>
              <p:cNvSpPr>
                <a:spLocks noChangeArrowheads="1"/>
              </p:cNvSpPr>
              <p:nvPr/>
            </p:nvSpPr>
            <p:spPr bwMode="auto">
              <a:xfrm>
                <a:off x="2592" y="2456"/>
                <a:ext cx="153"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2.</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187" name="Rectangle 252"/>
              <p:cNvSpPr>
                <a:spLocks noChangeArrowheads="1"/>
              </p:cNvSpPr>
              <p:nvPr/>
            </p:nvSpPr>
            <p:spPr bwMode="auto">
              <a:xfrm>
                <a:off x="2685" y="2456"/>
                <a:ext cx="8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188" name="Rectangle 253"/>
              <p:cNvSpPr>
                <a:spLocks noChangeArrowheads="1"/>
              </p:cNvSpPr>
              <p:nvPr/>
            </p:nvSpPr>
            <p:spPr bwMode="auto">
              <a:xfrm>
                <a:off x="3915" y="2438"/>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189" name="Rectangle 254"/>
              <p:cNvSpPr>
                <a:spLocks noChangeArrowheads="1"/>
              </p:cNvSpPr>
              <p:nvPr/>
            </p:nvSpPr>
            <p:spPr bwMode="auto">
              <a:xfrm>
                <a:off x="4061" y="2456"/>
                <a:ext cx="173"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2.</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190" name="Rectangle 255"/>
              <p:cNvSpPr>
                <a:spLocks noChangeArrowheads="1"/>
              </p:cNvSpPr>
              <p:nvPr/>
            </p:nvSpPr>
            <p:spPr bwMode="auto">
              <a:xfrm>
                <a:off x="4161" y="2456"/>
                <a:ext cx="10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191" name="Rectangle 256"/>
              <p:cNvSpPr>
                <a:spLocks noChangeArrowheads="1"/>
              </p:cNvSpPr>
              <p:nvPr/>
            </p:nvSpPr>
            <p:spPr bwMode="auto">
              <a:xfrm>
                <a:off x="4260" y="2438"/>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192" name="Rectangle 257"/>
              <p:cNvSpPr>
                <a:spLocks noChangeArrowheads="1"/>
              </p:cNvSpPr>
              <p:nvPr/>
            </p:nvSpPr>
            <p:spPr bwMode="auto">
              <a:xfrm>
                <a:off x="5426" y="2438"/>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193" name="Rectangle 258"/>
              <p:cNvSpPr>
                <a:spLocks noChangeArrowheads="1"/>
              </p:cNvSpPr>
              <p:nvPr/>
            </p:nvSpPr>
            <p:spPr bwMode="auto">
              <a:xfrm>
                <a:off x="5559" y="2456"/>
                <a:ext cx="173"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2.</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194" name="Rectangle 259"/>
              <p:cNvSpPr>
                <a:spLocks noChangeArrowheads="1"/>
              </p:cNvSpPr>
              <p:nvPr/>
            </p:nvSpPr>
            <p:spPr bwMode="auto">
              <a:xfrm>
                <a:off x="5659" y="2456"/>
                <a:ext cx="10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195" name="Rectangle 260"/>
              <p:cNvSpPr>
                <a:spLocks noChangeArrowheads="1"/>
              </p:cNvSpPr>
              <p:nvPr/>
            </p:nvSpPr>
            <p:spPr bwMode="auto">
              <a:xfrm>
                <a:off x="6926" y="2438"/>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196" name="Rectangle 261"/>
              <p:cNvSpPr>
                <a:spLocks noChangeArrowheads="1"/>
              </p:cNvSpPr>
              <p:nvPr/>
            </p:nvSpPr>
            <p:spPr bwMode="auto">
              <a:xfrm>
                <a:off x="979" y="2419"/>
                <a:ext cx="12" cy="1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97" name="Rectangle 262"/>
              <p:cNvSpPr>
                <a:spLocks noChangeArrowheads="1"/>
              </p:cNvSpPr>
              <p:nvPr/>
            </p:nvSpPr>
            <p:spPr bwMode="auto">
              <a:xfrm>
                <a:off x="2490" y="2419"/>
                <a:ext cx="13" cy="1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98" name="Rectangle 263"/>
              <p:cNvSpPr>
                <a:spLocks noChangeArrowheads="1"/>
              </p:cNvSpPr>
              <p:nvPr/>
            </p:nvSpPr>
            <p:spPr bwMode="auto">
              <a:xfrm>
                <a:off x="4002" y="2419"/>
                <a:ext cx="13" cy="1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99" name="Rectangle 264"/>
              <p:cNvSpPr>
                <a:spLocks noChangeArrowheads="1"/>
              </p:cNvSpPr>
              <p:nvPr/>
            </p:nvSpPr>
            <p:spPr bwMode="auto">
              <a:xfrm>
                <a:off x="5501" y="2419"/>
                <a:ext cx="13" cy="1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00" name="Rectangle 265"/>
              <p:cNvSpPr>
                <a:spLocks noChangeArrowheads="1"/>
              </p:cNvSpPr>
              <p:nvPr/>
            </p:nvSpPr>
            <p:spPr bwMode="auto">
              <a:xfrm>
                <a:off x="6999" y="2419"/>
                <a:ext cx="12" cy="1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01" name="Rectangle 266"/>
              <p:cNvSpPr>
                <a:spLocks noChangeArrowheads="1"/>
              </p:cNvSpPr>
              <p:nvPr/>
            </p:nvSpPr>
            <p:spPr bwMode="auto">
              <a:xfrm>
                <a:off x="991" y="2610"/>
                <a:ext cx="59" cy="191"/>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02" name="Rectangle 267"/>
              <p:cNvSpPr>
                <a:spLocks noChangeArrowheads="1"/>
              </p:cNvSpPr>
              <p:nvPr/>
            </p:nvSpPr>
            <p:spPr bwMode="auto">
              <a:xfrm>
                <a:off x="991" y="2628"/>
                <a:ext cx="59" cy="173"/>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03" name="Rectangle 268"/>
              <p:cNvSpPr>
                <a:spLocks noChangeArrowheads="1"/>
              </p:cNvSpPr>
              <p:nvPr/>
            </p:nvSpPr>
            <p:spPr bwMode="auto">
              <a:xfrm>
                <a:off x="991" y="2629"/>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04" name="Rectangle 269"/>
              <p:cNvSpPr>
                <a:spLocks noChangeArrowheads="1"/>
              </p:cNvSpPr>
              <p:nvPr/>
            </p:nvSpPr>
            <p:spPr bwMode="auto">
              <a:xfrm>
                <a:off x="1050" y="2610"/>
                <a:ext cx="1367" cy="191"/>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05" name="Rectangle 270"/>
              <p:cNvSpPr>
                <a:spLocks noChangeArrowheads="1"/>
              </p:cNvSpPr>
              <p:nvPr/>
            </p:nvSpPr>
            <p:spPr bwMode="auto">
              <a:xfrm>
                <a:off x="1050" y="2628"/>
                <a:ext cx="1367" cy="173"/>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06" name="Rectangle 271"/>
              <p:cNvSpPr>
                <a:spLocks noChangeArrowheads="1"/>
              </p:cNvSpPr>
              <p:nvPr/>
            </p:nvSpPr>
            <p:spPr bwMode="auto">
              <a:xfrm>
                <a:off x="1050" y="2629"/>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07" name="Rectangle 272"/>
              <p:cNvSpPr>
                <a:spLocks noChangeArrowheads="1"/>
              </p:cNvSpPr>
              <p:nvPr/>
            </p:nvSpPr>
            <p:spPr bwMode="auto">
              <a:xfrm>
                <a:off x="2417" y="2610"/>
                <a:ext cx="72" cy="191"/>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08" name="Rectangle 273"/>
              <p:cNvSpPr>
                <a:spLocks noChangeArrowheads="1"/>
              </p:cNvSpPr>
              <p:nvPr/>
            </p:nvSpPr>
            <p:spPr bwMode="auto">
              <a:xfrm>
                <a:off x="2417" y="2628"/>
                <a:ext cx="72" cy="173"/>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09" name="Rectangle 274"/>
              <p:cNvSpPr>
                <a:spLocks noChangeArrowheads="1"/>
              </p:cNvSpPr>
              <p:nvPr/>
            </p:nvSpPr>
            <p:spPr bwMode="auto">
              <a:xfrm>
                <a:off x="2417" y="2629"/>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10" name="Rectangle 275"/>
              <p:cNvSpPr>
                <a:spLocks noChangeArrowheads="1"/>
              </p:cNvSpPr>
              <p:nvPr/>
            </p:nvSpPr>
            <p:spPr bwMode="auto">
              <a:xfrm>
                <a:off x="2592" y="2647"/>
                <a:ext cx="153"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3.</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11" name="Rectangle 276"/>
              <p:cNvSpPr>
                <a:spLocks noChangeArrowheads="1"/>
              </p:cNvSpPr>
              <p:nvPr/>
            </p:nvSpPr>
            <p:spPr bwMode="auto">
              <a:xfrm>
                <a:off x="2685" y="2647"/>
                <a:ext cx="8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12" name="Rectangle 277"/>
              <p:cNvSpPr>
                <a:spLocks noChangeArrowheads="1"/>
              </p:cNvSpPr>
              <p:nvPr/>
            </p:nvSpPr>
            <p:spPr bwMode="auto">
              <a:xfrm>
                <a:off x="3915" y="2629"/>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13" name="Rectangle 278"/>
              <p:cNvSpPr>
                <a:spLocks noChangeArrowheads="1"/>
              </p:cNvSpPr>
              <p:nvPr/>
            </p:nvSpPr>
            <p:spPr bwMode="auto">
              <a:xfrm>
                <a:off x="4061" y="2647"/>
                <a:ext cx="173"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3.</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14" name="Rectangle 279"/>
              <p:cNvSpPr>
                <a:spLocks noChangeArrowheads="1"/>
              </p:cNvSpPr>
              <p:nvPr/>
            </p:nvSpPr>
            <p:spPr bwMode="auto">
              <a:xfrm>
                <a:off x="4161" y="2647"/>
                <a:ext cx="10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15" name="Rectangle 280"/>
              <p:cNvSpPr>
                <a:spLocks noChangeArrowheads="1"/>
              </p:cNvSpPr>
              <p:nvPr/>
            </p:nvSpPr>
            <p:spPr bwMode="auto">
              <a:xfrm>
                <a:off x="4260" y="2629"/>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16" name="Rectangle 281"/>
              <p:cNvSpPr>
                <a:spLocks noChangeArrowheads="1"/>
              </p:cNvSpPr>
              <p:nvPr/>
            </p:nvSpPr>
            <p:spPr bwMode="auto">
              <a:xfrm>
                <a:off x="5426" y="2629"/>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17" name="Rectangle 282"/>
              <p:cNvSpPr>
                <a:spLocks noChangeArrowheads="1"/>
              </p:cNvSpPr>
              <p:nvPr/>
            </p:nvSpPr>
            <p:spPr bwMode="auto">
              <a:xfrm>
                <a:off x="5559" y="2647"/>
                <a:ext cx="173"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3.</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18" name="Rectangle 283"/>
              <p:cNvSpPr>
                <a:spLocks noChangeArrowheads="1"/>
              </p:cNvSpPr>
              <p:nvPr/>
            </p:nvSpPr>
            <p:spPr bwMode="auto">
              <a:xfrm>
                <a:off x="5659" y="2647"/>
                <a:ext cx="10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19" name="Rectangle 284"/>
              <p:cNvSpPr>
                <a:spLocks noChangeArrowheads="1"/>
              </p:cNvSpPr>
              <p:nvPr/>
            </p:nvSpPr>
            <p:spPr bwMode="auto">
              <a:xfrm>
                <a:off x="6926" y="2629"/>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20" name="Rectangle 285"/>
              <p:cNvSpPr>
                <a:spLocks noChangeArrowheads="1"/>
              </p:cNvSpPr>
              <p:nvPr/>
            </p:nvSpPr>
            <p:spPr bwMode="auto">
              <a:xfrm>
                <a:off x="979" y="2610"/>
                <a:ext cx="12" cy="1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21" name="Rectangle 286"/>
              <p:cNvSpPr>
                <a:spLocks noChangeArrowheads="1"/>
              </p:cNvSpPr>
              <p:nvPr/>
            </p:nvSpPr>
            <p:spPr bwMode="auto">
              <a:xfrm>
                <a:off x="2490" y="2610"/>
                <a:ext cx="13" cy="1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22" name="Rectangle 287"/>
              <p:cNvSpPr>
                <a:spLocks noChangeArrowheads="1"/>
              </p:cNvSpPr>
              <p:nvPr/>
            </p:nvSpPr>
            <p:spPr bwMode="auto">
              <a:xfrm>
                <a:off x="4002" y="2610"/>
                <a:ext cx="13" cy="1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23" name="Rectangle 288"/>
              <p:cNvSpPr>
                <a:spLocks noChangeArrowheads="1"/>
              </p:cNvSpPr>
              <p:nvPr/>
            </p:nvSpPr>
            <p:spPr bwMode="auto">
              <a:xfrm>
                <a:off x="5501" y="2610"/>
                <a:ext cx="13" cy="1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24" name="Rectangle 289"/>
              <p:cNvSpPr>
                <a:spLocks noChangeArrowheads="1"/>
              </p:cNvSpPr>
              <p:nvPr/>
            </p:nvSpPr>
            <p:spPr bwMode="auto">
              <a:xfrm>
                <a:off x="6999" y="2610"/>
                <a:ext cx="12" cy="1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25" name="Rectangle 290"/>
              <p:cNvSpPr>
                <a:spLocks noChangeArrowheads="1"/>
              </p:cNvSpPr>
              <p:nvPr/>
            </p:nvSpPr>
            <p:spPr bwMode="auto">
              <a:xfrm>
                <a:off x="991" y="2801"/>
                <a:ext cx="1498" cy="40"/>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26" name="Rectangle 291"/>
              <p:cNvSpPr>
                <a:spLocks noChangeArrowheads="1"/>
              </p:cNvSpPr>
              <p:nvPr/>
            </p:nvSpPr>
            <p:spPr bwMode="auto">
              <a:xfrm>
                <a:off x="991" y="2805"/>
                <a:ext cx="1498" cy="36"/>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27" name="Rectangle 292"/>
              <p:cNvSpPr>
                <a:spLocks noChangeArrowheads="1"/>
              </p:cNvSpPr>
              <p:nvPr/>
            </p:nvSpPr>
            <p:spPr bwMode="auto">
              <a:xfrm>
                <a:off x="991" y="2803"/>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28" name="Rectangle 293"/>
              <p:cNvSpPr>
                <a:spLocks noChangeArrowheads="1"/>
              </p:cNvSpPr>
              <p:nvPr/>
            </p:nvSpPr>
            <p:spPr bwMode="auto">
              <a:xfrm>
                <a:off x="2497" y="2803"/>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29" name="Rectangle 294"/>
              <p:cNvSpPr>
                <a:spLocks noChangeArrowheads="1"/>
              </p:cNvSpPr>
              <p:nvPr/>
            </p:nvSpPr>
            <p:spPr bwMode="auto">
              <a:xfrm>
                <a:off x="2562" y="2803"/>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30" name="Rectangle 295"/>
              <p:cNvSpPr>
                <a:spLocks noChangeArrowheads="1"/>
              </p:cNvSpPr>
              <p:nvPr/>
            </p:nvSpPr>
            <p:spPr bwMode="auto">
              <a:xfrm>
                <a:off x="4009" y="2803"/>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31" name="Rectangle 296"/>
              <p:cNvSpPr>
                <a:spLocks noChangeArrowheads="1"/>
              </p:cNvSpPr>
              <p:nvPr/>
            </p:nvSpPr>
            <p:spPr bwMode="auto">
              <a:xfrm>
                <a:off x="4260" y="2803"/>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32" name="Rectangle 297"/>
              <p:cNvSpPr>
                <a:spLocks noChangeArrowheads="1"/>
              </p:cNvSpPr>
              <p:nvPr/>
            </p:nvSpPr>
            <p:spPr bwMode="auto">
              <a:xfrm>
                <a:off x="5426" y="2803"/>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33" name="Rectangle 298"/>
              <p:cNvSpPr>
                <a:spLocks noChangeArrowheads="1"/>
              </p:cNvSpPr>
              <p:nvPr/>
            </p:nvSpPr>
            <p:spPr bwMode="auto">
              <a:xfrm>
                <a:off x="5506" y="2803"/>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34" name="Rectangle 299"/>
              <p:cNvSpPr>
                <a:spLocks noChangeArrowheads="1"/>
              </p:cNvSpPr>
              <p:nvPr/>
            </p:nvSpPr>
            <p:spPr bwMode="auto">
              <a:xfrm>
                <a:off x="5560" y="2803"/>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35" name="Rectangle 300"/>
              <p:cNvSpPr>
                <a:spLocks noChangeArrowheads="1"/>
              </p:cNvSpPr>
              <p:nvPr/>
            </p:nvSpPr>
            <p:spPr bwMode="auto">
              <a:xfrm>
                <a:off x="979" y="2801"/>
                <a:ext cx="12" cy="4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36" name="Rectangle 301"/>
              <p:cNvSpPr>
                <a:spLocks noChangeArrowheads="1"/>
              </p:cNvSpPr>
              <p:nvPr/>
            </p:nvSpPr>
            <p:spPr bwMode="auto">
              <a:xfrm>
                <a:off x="2490" y="2801"/>
                <a:ext cx="13" cy="4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37" name="Rectangle 302"/>
              <p:cNvSpPr>
                <a:spLocks noChangeArrowheads="1"/>
              </p:cNvSpPr>
              <p:nvPr/>
            </p:nvSpPr>
            <p:spPr bwMode="auto">
              <a:xfrm>
                <a:off x="4002" y="2801"/>
                <a:ext cx="13" cy="4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38" name="Rectangle 303"/>
              <p:cNvSpPr>
                <a:spLocks noChangeArrowheads="1"/>
              </p:cNvSpPr>
              <p:nvPr/>
            </p:nvSpPr>
            <p:spPr bwMode="auto">
              <a:xfrm>
                <a:off x="5501" y="2801"/>
                <a:ext cx="13" cy="4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39" name="Rectangle 304"/>
              <p:cNvSpPr>
                <a:spLocks noChangeArrowheads="1"/>
              </p:cNvSpPr>
              <p:nvPr/>
            </p:nvSpPr>
            <p:spPr bwMode="auto">
              <a:xfrm>
                <a:off x="6999" y="2801"/>
                <a:ext cx="12" cy="4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40" name="Rectangle 305"/>
              <p:cNvSpPr>
                <a:spLocks noChangeArrowheads="1"/>
              </p:cNvSpPr>
              <p:nvPr/>
            </p:nvSpPr>
            <p:spPr bwMode="auto">
              <a:xfrm>
                <a:off x="991" y="2855"/>
                <a:ext cx="59" cy="176"/>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41" name="Rectangle 306"/>
              <p:cNvSpPr>
                <a:spLocks noChangeArrowheads="1"/>
              </p:cNvSpPr>
              <p:nvPr/>
            </p:nvSpPr>
            <p:spPr bwMode="auto">
              <a:xfrm>
                <a:off x="991" y="2858"/>
                <a:ext cx="59" cy="173"/>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42" name="Rectangle 307"/>
              <p:cNvSpPr>
                <a:spLocks noChangeArrowheads="1"/>
              </p:cNvSpPr>
              <p:nvPr/>
            </p:nvSpPr>
            <p:spPr bwMode="auto">
              <a:xfrm>
                <a:off x="991" y="2859"/>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43" name="Rectangle 308"/>
              <p:cNvSpPr>
                <a:spLocks noChangeArrowheads="1"/>
              </p:cNvSpPr>
              <p:nvPr/>
            </p:nvSpPr>
            <p:spPr bwMode="auto">
              <a:xfrm>
                <a:off x="1050" y="2855"/>
                <a:ext cx="1367" cy="176"/>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44" name="Rectangle 309"/>
              <p:cNvSpPr>
                <a:spLocks noChangeArrowheads="1"/>
              </p:cNvSpPr>
              <p:nvPr/>
            </p:nvSpPr>
            <p:spPr bwMode="auto">
              <a:xfrm>
                <a:off x="1050" y="2877"/>
                <a:ext cx="1367" cy="154"/>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45" name="Rectangle 310"/>
              <p:cNvSpPr>
                <a:spLocks noChangeArrowheads="1"/>
              </p:cNvSpPr>
              <p:nvPr/>
            </p:nvSpPr>
            <p:spPr bwMode="auto">
              <a:xfrm>
                <a:off x="1050" y="2877"/>
                <a:ext cx="62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rgbClr val="FFFFFF"/>
                    </a:solidFill>
                    <a:effectLst/>
                    <a:latin typeface="Calibri" panose="020F0502020204030204" pitchFamily="34" charset="0"/>
                  </a:rPr>
                  <a:t>Araştırma</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46" name="Rectangle 311"/>
              <p:cNvSpPr>
                <a:spLocks noChangeArrowheads="1"/>
              </p:cNvSpPr>
              <p:nvPr/>
            </p:nvSpPr>
            <p:spPr bwMode="auto">
              <a:xfrm>
                <a:off x="1594" y="2877"/>
                <a:ext cx="103"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rgbClr val="FFFFFF"/>
                    </a:solidFill>
                    <a:effectLst/>
                    <a:latin typeface="Calibri" panose="020F050202020403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47" name="Rectangle 312"/>
              <p:cNvSpPr>
                <a:spLocks noChangeArrowheads="1"/>
              </p:cNvSpPr>
              <p:nvPr/>
            </p:nvSpPr>
            <p:spPr bwMode="auto">
              <a:xfrm>
                <a:off x="2417" y="2855"/>
                <a:ext cx="72" cy="176"/>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48" name="Rectangle 313"/>
              <p:cNvSpPr>
                <a:spLocks noChangeArrowheads="1"/>
              </p:cNvSpPr>
              <p:nvPr/>
            </p:nvSpPr>
            <p:spPr bwMode="auto">
              <a:xfrm>
                <a:off x="2417" y="2858"/>
                <a:ext cx="72" cy="173"/>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49" name="Rectangle 314"/>
              <p:cNvSpPr>
                <a:spLocks noChangeArrowheads="1"/>
              </p:cNvSpPr>
              <p:nvPr/>
            </p:nvSpPr>
            <p:spPr bwMode="auto">
              <a:xfrm>
                <a:off x="2417" y="2859"/>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50" name="Rectangle 315"/>
              <p:cNvSpPr>
                <a:spLocks noChangeArrowheads="1"/>
              </p:cNvSpPr>
              <p:nvPr/>
            </p:nvSpPr>
            <p:spPr bwMode="auto">
              <a:xfrm>
                <a:off x="2497" y="2859"/>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51" name="Rectangle 316"/>
              <p:cNvSpPr>
                <a:spLocks noChangeArrowheads="1"/>
              </p:cNvSpPr>
              <p:nvPr/>
            </p:nvSpPr>
            <p:spPr bwMode="auto">
              <a:xfrm>
                <a:off x="2562" y="2877"/>
                <a:ext cx="134"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52" name="Rectangle 317"/>
              <p:cNvSpPr>
                <a:spLocks noChangeArrowheads="1"/>
              </p:cNvSpPr>
              <p:nvPr/>
            </p:nvSpPr>
            <p:spPr bwMode="auto">
              <a:xfrm>
                <a:off x="2640" y="2877"/>
                <a:ext cx="83"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53" name="Rectangle 318"/>
              <p:cNvSpPr>
                <a:spLocks noChangeArrowheads="1"/>
              </p:cNvSpPr>
              <p:nvPr/>
            </p:nvSpPr>
            <p:spPr bwMode="auto">
              <a:xfrm>
                <a:off x="4061" y="2877"/>
                <a:ext cx="16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54" name="Rectangle 319"/>
              <p:cNvSpPr>
                <a:spLocks noChangeArrowheads="1"/>
              </p:cNvSpPr>
              <p:nvPr/>
            </p:nvSpPr>
            <p:spPr bwMode="auto">
              <a:xfrm>
                <a:off x="4153" y="2877"/>
                <a:ext cx="10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55" name="Rectangle 320"/>
              <p:cNvSpPr>
                <a:spLocks noChangeArrowheads="1"/>
              </p:cNvSpPr>
              <p:nvPr/>
            </p:nvSpPr>
            <p:spPr bwMode="auto">
              <a:xfrm>
                <a:off x="4260" y="2859"/>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56" name="Rectangle 321"/>
              <p:cNvSpPr>
                <a:spLocks noChangeArrowheads="1"/>
              </p:cNvSpPr>
              <p:nvPr/>
            </p:nvSpPr>
            <p:spPr bwMode="auto">
              <a:xfrm>
                <a:off x="5426" y="2859"/>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57" name="Rectangle 322"/>
              <p:cNvSpPr>
                <a:spLocks noChangeArrowheads="1"/>
              </p:cNvSpPr>
              <p:nvPr/>
            </p:nvSpPr>
            <p:spPr bwMode="auto">
              <a:xfrm>
                <a:off x="5506" y="2859"/>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58" name="Rectangle 323"/>
              <p:cNvSpPr>
                <a:spLocks noChangeArrowheads="1"/>
              </p:cNvSpPr>
              <p:nvPr/>
            </p:nvSpPr>
            <p:spPr bwMode="auto">
              <a:xfrm>
                <a:off x="5560" y="2877"/>
                <a:ext cx="16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59" name="Rectangle 324"/>
              <p:cNvSpPr>
                <a:spLocks noChangeArrowheads="1"/>
              </p:cNvSpPr>
              <p:nvPr/>
            </p:nvSpPr>
            <p:spPr bwMode="auto">
              <a:xfrm>
                <a:off x="5652" y="2877"/>
                <a:ext cx="10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60" name="Rectangle 325"/>
              <p:cNvSpPr>
                <a:spLocks noChangeArrowheads="1"/>
              </p:cNvSpPr>
              <p:nvPr/>
            </p:nvSpPr>
            <p:spPr bwMode="auto">
              <a:xfrm>
                <a:off x="979" y="2841"/>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61" name="Rectangle 326"/>
              <p:cNvSpPr>
                <a:spLocks noChangeArrowheads="1"/>
              </p:cNvSpPr>
              <p:nvPr/>
            </p:nvSpPr>
            <p:spPr bwMode="auto">
              <a:xfrm>
                <a:off x="991" y="2841"/>
                <a:ext cx="6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62" name="Rectangle 327"/>
              <p:cNvSpPr>
                <a:spLocks noChangeArrowheads="1"/>
              </p:cNvSpPr>
              <p:nvPr/>
            </p:nvSpPr>
            <p:spPr bwMode="auto">
              <a:xfrm>
                <a:off x="1052" y="2841"/>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63" name="Rectangle 328"/>
              <p:cNvSpPr>
                <a:spLocks noChangeArrowheads="1"/>
              </p:cNvSpPr>
              <p:nvPr/>
            </p:nvSpPr>
            <p:spPr bwMode="auto">
              <a:xfrm>
                <a:off x="1065" y="2841"/>
                <a:ext cx="135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64" name="Rectangle 329"/>
              <p:cNvSpPr>
                <a:spLocks noChangeArrowheads="1"/>
              </p:cNvSpPr>
              <p:nvPr/>
            </p:nvSpPr>
            <p:spPr bwMode="auto">
              <a:xfrm>
                <a:off x="2417" y="2841"/>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65" name="Rectangle 330"/>
              <p:cNvSpPr>
                <a:spLocks noChangeArrowheads="1"/>
              </p:cNvSpPr>
              <p:nvPr/>
            </p:nvSpPr>
            <p:spPr bwMode="auto">
              <a:xfrm>
                <a:off x="2430" y="2841"/>
                <a:ext cx="60"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66" name="Rectangle 331"/>
              <p:cNvSpPr>
                <a:spLocks noChangeArrowheads="1"/>
              </p:cNvSpPr>
              <p:nvPr/>
            </p:nvSpPr>
            <p:spPr bwMode="auto">
              <a:xfrm>
                <a:off x="2490" y="2841"/>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67" name="Rectangle 332"/>
              <p:cNvSpPr>
                <a:spLocks noChangeArrowheads="1"/>
              </p:cNvSpPr>
              <p:nvPr/>
            </p:nvSpPr>
            <p:spPr bwMode="auto">
              <a:xfrm>
                <a:off x="2503" y="2841"/>
                <a:ext cx="6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68" name="Rectangle 333"/>
              <p:cNvSpPr>
                <a:spLocks noChangeArrowheads="1"/>
              </p:cNvSpPr>
              <p:nvPr/>
            </p:nvSpPr>
            <p:spPr bwMode="auto">
              <a:xfrm>
                <a:off x="2564" y="2841"/>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69" name="Rectangle 334"/>
              <p:cNvSpPr>
                <a:spLocks noChangeArrowheads="1"/>
              </p:cNvSpPr>
              <p:nvPr/>
            </p:nvSpPr>
            <p:spPr bwMode="auto">
              <a:xfrm>
                <a:off x="2576" y="2841"/>
                <a:ext cx="1426"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70" name="Rectangle 335"/>
              <p:cNvSpPr>
                <a:spLocks noChangeArrowheads="1"/>
              </p:cNvSpPr>
              <p:nvPr/>
            </p:nvSpPr>
            <p:spPr bwMode="auto">
              <a:xfrm>
                <a:off x="4002" y="2841"/>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71" name="Rectangle 336"/>
              <p:cNvSpPr>
                <a:spLocks noChangeArrowheads="1"/>
              </p:cNvSpPr>
              <p:nvPr/>
            </p:nvSpPr>
            <p:spPr bwMode="auto">
              <a:xfrm>
                <a:off x="4015" y="2841"/>
                <a:ext cx="245"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72" name="Rectangle 337"/>
              <p:cNvSpPr>
                <a:spLocks noChangeArrowheads="1"/>
              </p:cNvSpPr>
              <p:nvPr/>
            </p:nvSpPr>
            <p:spPr bwMode="auto">
              <a:xfrm>
                <a:off x="4260" y="2841"/>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73" name="Rectangle 338"/>
              <p:cNvSpPr>
                <a:spLocks noChangeArrowheads="1"/>
              </p:cNvSpPr>
              <p:nvPr/>
            </p:nvSpPr>
            <p:spPr bwMode="auto">
              <a:xfrm>
                <a:off x="4273" y="2841"/>
                <a:ext cx="1155"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74" name="Rectangle 339"/>
              <p:cNvSpPr>
                <a:spLocks noChangeArrowheads="1"/>
              </p:cNvSpPr>
              <p:nvPr/>
            </p:nvSpPr>
            <p:spPr bwMode="auto">
              <a:xfrm>
                <a:off x="5428" y="2841"/>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75" name="Rectangle 340"/>
              <p:cNvSpPr>
                <a:spLocks noChangeArrowheads="1"/>
              </p:cNvSpPr>
              <p:nvPr/>
            </p:nvSpPr>
            <p:spPr bwMode="auto">
              <a:xfrm>
                <a:off x="5441" y="2841"/>
                <a:ext cx="60"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76" name="Rectangle 341"/>
              <p:cNvSpPr>
                <a:spLocks noChangeArrowheads="1"/>
              </p:cNvSpPr>
              <p:nvPr/>
            </p:nvSpPr>
            <p:spPr bwMode="auto">
              <a:xfrm>
                <a:off x="5501" y="2841"/>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77" name="Rectangle 342"/>
              <p:cNvSpPr>
                <a:spLocks noChangeArrowheads="1"/>
              </p:cNvSpPr>
              <p:nvPr/>
            </p:nvSpPr>
            <p:spPr bwMode="auto">
              <a:xfrm>
                <a:off x="5514" y="2841"/>
                <a:ext cx="46"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78" name="Rectangle 343"/>
              <p:cNvSpPr>
                <a:spLocks noChangeArrowheads="1"/>
              </p:cNvSpPr>
              <p:nvPr/>
            </p:nvSpPr>
            <p:spPr bwMode="auto">
              <a:xfrm>
                <a:off x="5560" y="2841"/>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79" name="Rectangle 344"/>
              <p:cNvSpPr>
                <a:spLocks noChangeArrowheads="1"/>
              </p:cNvSpPr>
              <p:nvPr/>
            </p:nvSpPr>
            <p:spPr bwMode="auto">
              <a:xfrm>
                <a:off x="5573" y="2841"/>
                <a:ext cx="1426"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80" name="Rectangle 345"/>
              <p:cNvSpPr>
                <a:spLocks noChangeArrowheads="1"/>
              </p:cNvSpPr>
              <p:nvPr/>
            </p:nvSpPr>
            <p:spPr bwMode="auto">
              <a:xfrm>
                <a:off x="6999" y="2841"/>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81" name="Rectangle 346"/>
              <p:cNvSpPr>
                <a:spLocks noChangeArrowheads="1"/>
              </p:cNvSpPr>
              <p:nvPr/>
            </p:nvSpPr>
            <p:spPr bwMode="auto">
              <a:xfrm>
                <a:off x="979" y="2853"/>
                <a:ext cx="12" cy="17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82" name="Rectangle 347"/>
              <p:cNvSpPr>
                <a:spLocks noChangeArrowheads="1"/>
              </p:cNvSpPr>
              <p:nvPr/>
            </p:nvSpPr>
            <p:spPr bwMode="auto">
              <a:xfrm>
                <a:off x="2490" y="2853"/>
                <a:ext cx="13" cy="17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83" name="Rectangle 348"/>
              <p:cNvSpPr>
                <a:spLocks noChangeArrowheads="1"/>
              </p:cNvSpPr>
              <p:nvPr/>
            </p:nvSpPr>
            <p:spPr bwMode="auto">
              <a:xfrm>
                <a:off x="4002" y="2853"/>
                <a:ext cx="13" cy="17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84" name="Rectangle 349"/>
              <p:cNvSpPr>
                <a:spLocks noChangeArrowheads="1"/>
              </p:cNvSpPr>
              <p:nvPr/>
            </p:nvSpPr>
            <p:spPr bwMode="auto">
              <a:xfrm>
                <a:off x="5501" y="2853"/>
                <a:ext cx="13" cy="17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85" name="Rectangle 350"/>
              <p:cNvSpPr>
                <a:spLocks noChangeArrowheads="1"/>
              </p:cNvSpPr>
              <p:nvPr/>
            </p:nvSpPr>
            <p:spPr bwMode="auto">
              <a:xfrm>
                <a:off x="6999" y="2853"/>
                <a:ext cx="12" cy="17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86" name="Rectangle 351"/>
              <p:cNvSpPr>
                <a:spLocks noChangeArrowheads="1"/>
              </p:cNvSpPr>
              <p:nvPr/>
            </p:nvSpPr>
            <p:spPr bwMode="auto">
              <a:xfrm>
                <a:off x="991" y="3031"/>
                <a:ext cx="59" cy="4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87" name="Rectangle 352"/>
              <p:cNvSpPr>
                <a:spLocks noChangeArrowheads="1"/>
              </p:cNvSpPr>
              <p:nvPr/>
            </p:nvSpPr>
            <p:spPr bwMode="auto">
              <a:xfrm>
                <a:off x="991" y="3037"/>
                <a:ext cx="59" cy="36"/>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88" name="Rectangle 353"/>
              <p:cNvSpPr>
                <a:spLocks noChangeArrowheads="1"/>
              </p:cNvSpPr>
              <p:nvPr/>
            </p:nvSpPr>
            <p:spPr bwMode="auto">
              <a:xfrm>
                <a:off x="991" y="3035"/>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89" name="Rectangle 354"/>
              <p:cNvSpPr>
                <a:spLocks noChangeArrowheads="1"/>
              </p:cNvSpPr>
              <p:nvPr/>
            </p:nvSpPr>
            <p:spPr bwMode="auto">
              <a:xfrm>
                <a:off x="1050" y="3031"/>
                <a:ext cx="1367" cy="4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90" name="Rectangle 355"/>
              <p:cNvSpPr>
                <a:spLocks noChangeArrowheads="1"/>
              </p:cNvSpPr>
              <p:nvPr/>
            </p:nvSpPr>
            <p:spPr bwMode="auto">
              <a:xfrm>
                <a:off x="1050" y="3037"/>
                <a:ext cx="1367" cy="36"/>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91" name="Rectangle 356"/>
              <p:cNvSpPr>
                <a:spLocks noChangeArrowheads="1"/>
              </p:cNvSpPr>
              <p:nvPr/>
            </p:nvSpPr>
            <p:spPr bwMode="auto">
              <a:xfrm>
                <a:off x="1050" y="3035"/>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92" name="Rectangle 357"/>
              <p:cNvSpPr>
                <a:spLocks noChangeArrowheads="1"/>
              </p:cNvSpPr>
              <p:nvPr/>
            </p:nvSpPr>
            <p:spPr bwMode="auto">
              <a:xfrm>
                <a:off x="2417" y="3031"/>
                <a:ext cx="72" cy="4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93" name="Rectangle 358"/>
              <p:cNvSpPr>
                <a:spLocks noChangeArrowheads="1"/>
              </p:cNvSpPr>
              <p:nvPr/>
            </p:nvSpPr>
            <p:spPr bwMode="auto">
              <a:xfrm>
                <a:off x="2417" y="3037"/>
                <a:ext cx="72" cy="36"/>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94" name="Rectangle 359"/>
              <p:cNvSpPr>
                <a:spLocks noChangeArrowheads="1"/>
              </p:cNvSpPr>
              <p:nvPr/>
            </p:nvSpPr>
            <p:spPr bwMode="auto">
              <a:xfrm>
                <a:off x="2417" y="3035"/>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95" name="Rectangle 360"/>
              <p:cNvSpPr>
                <a:spLocks noChangeArrowheads="1"/>
              </p:cNvSpPr>
              <p:nvPr/>
            </p:nvSpPr>
            <p:spPr bwMode="auto">
              <a:xfrm>
                <a:off x="2497" y="3035"/>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96" name="Rectangle 361"/>
              <p:cNvSpPr>
                <a:spLocks noChangeArrowheads="1"/>
              </p:cNvSpPr>
              <p:nvPr/>
            </p:nvSpPr>
            <p:spPr bwMode="auto">
              <a:xfrm>
                <a:off x="2562" y="3035"/>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97" name="Rectangle 362"/>
              <p:cNvSpPr>
                <a:spLocks noChangeArrowheads="1"/>
              </p:cNvSpPr>
              <p:nvPr/>
            </p:nvSpPr>
            <p:spPr bwMode="auto">
              <a:xfrm>
                <a:off x="4009" y="3035"/>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98" name="Rectangle 363"/>
              <p:cNvSpPr>
                <a:spLocks noChangeArrowheads="1"/>
              </p:cNvSpPr>
              <p:nvPr/>
            </p:nvSpPr>
            <p:spPr bwMode="auto">
              <a:xfrm>
                <a:off x="4260" y="3035"/>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99" name="Rectangle 364"/>
              <p:cNvSpPr>
                <a:spLocks noChangeArrowheads="1"/>
              </p:cNvSpPr>
              <p:nvPr/>
            </p:nvSpPr>
            <p:spPr bwMode="auto">
              <a:xfrm>
                <a:off x="5426" y="3035"/>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00" name="Rectangle 365"/>
              <p:cNvSpPr>
                <a:spLocks noChangeArrowheads="1"/>
              </p:cNvSpPr>
              <p:nvPr/>
            </p:nvSpPr>
            <p:spPr bwMode="auto">
              <a:xfrm>
                <a:off x="5506" y="3035"/>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01" name="Rectangle 366"/>
              <p:cNvSpPr>
                <a:spLocks noChangeArrowheads="1"/>
              </p:cNvSpPr>
              <p:nvPr/>
            </p:nvSpPr>
            <p:spPr bwMode="auto">
              <a:xfrm>
                <a:off x="5560" y="3035"/>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02" name="Rectangle 367"/>
              <p:cNvSpPr>
                <a:spLocks noChangeArrowheads="1"/>
              </p:cNvSpPr>
              <p:nvPr/>
            </p:nvSpPr>
            <p:spPr bwMode="auto">
              <a:xfrm>
                <a:off x="979" y="3031"/>
                <a:ext cx="12" cy="4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03" name="Rectangle 368"/>
              <p:cNvSpPr>
                <a:spLocks noChangeArrowheads="1"/>
              </p:cNvSpPr>
              <p:nvPr/>
            </p:nvSpPr>
            <p:spPr bwMode="auto">
              <a:xfrm>
                <a:off x="2490" y="3031"/>
                <a:ext cx="13" cy="4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04" name="Rectangle 369"/>
              <p:cNvSpPr>
                <a:spLocks noChangeArrowheads="1"/>
              </p:cNvSpPr>
              <p:nvPr/>
            </p:nvSpPr>
            <p:spPr bwMode="auto">
              <a:xfrm>
                <a:off x="4002" y="3031"/>
                <a:ext cx="13" cy="4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05" name="Rectangle 370"/>
              <p:cNvSpPr>
                <a:spLocks noChangeArrowheads="1"/>
              </p:cNvSpPr>
              <p:nvPr/>
            </p:nvSpPr>
            <p:spPr bwMode="auto">
              <a:xfrm>
                <a:off x="5501" y="3031"/>
                <a:ext cx="13" cy="4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06" name="Rectangle 371"/>
              <p:cNvSpPr>
                <a:spLocks noChangeArrowheads="1"/>
              </p:cNvSpPr>
              <p:nvPr/>
            </p:nvSpPr>
            <p:spPr bwMode="auto">
              <a:xfrm>
                <a:off x="6999" y="3031"/>
                <a:ext cx="12" cy="4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07" name="Rectangle 372"/>
              <p:cNvSpPr>
                <a:spLocks noChangeArrowheads="1"/>
              </p:cNvSpPr>
              <p:nvPr/>
            </p:nvSpPr>
            <p:spPr bwMode="auto">
              <a:xfrm>
                <a:off x="991" y="3085"/>
                <a:ext cx="59" cy="177"/>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08" name="Rectangle 373"/>
              <p:cNvSpPr>
                <a:spLocks noChangeArrowheads="1"/>
              </p:cNvSpPr>
              <p:nvPr/>
            </p:nvSpPr>
            <p:spPr bwMode="auto">
              <a:xfrm>
                <a:off x="991" y="3089"/>
                <a:ext cx="59" cy="173"/>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09" name="Rectangle 374"/>
              <p:cNvSpPr>
                <a:spLocks noChangeArrowheads="1"/>
              </p:cNvSpPr>
              <p:nvPr/>
            </p:nvSpPr>
            <p:spPr bwMode="auto">
              <a:xfrm>
                <a:off x="991" y="3091"/>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10" name="Rectangle 375"/>
              <p:cNvSpPr>
                <a:spLocks noChangeArrowheads="1"/>
              </p:cNvSpPr>
              <p:nvPr/>
            </p:nvSpPr>
            <p:spPr bwMode="auto">
              <a:xfrm>
                <a:off x="1050" y="3085"/>
                <a:ext cx="1367" cy="177"/>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11" name="Rectangle 376"/>
              <p:cNvSpPr>
                <a:spLocks noChangeArrowheads="1"/>
              </p:cNvSpPr>
              <p:nvPr/>
            </p:nvSpPr>
            <p:spPr bwMode="auto">
              <a:xfrm>
                <a:off x="1050" y="3109"/>
                <a:ext cx="1367" cy="153"/>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12" name="Rectangle 377"/>
              <p:cNvSpPr>
                <a:spLocks noChangeArrowheads="1"/>
              </p:cNvSpPr>
              <p:nvPr/>
            </p:nvSpPr>
            <p:spPr bwMode="auto">
              <a:xfrm>
                <a:off x="1050" y="3109"/>
                <a:ext cx="69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rgbClr val="FFFFFF"/>
                    </a:solidFill>
                    <a:effectLst/>
                    <a:latin typeface="Calibri" panose="020F0502020204030204" pitchFamily="34" charset="0"/>
                  </a:rPr>
                  <a:t>Girişimcilik</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13" name="Rectangle 378"/>
              <p:cNvSpPr>
                <a:spLocks noChangeArrowheads="1"/>
              </p:cNvSpPr>
              <p:nvPr/>
            </p:nvSpPr>
            <p:spPr bwMode="auto">
              <a:xfrm>
                <a:off x="1657" y="3109"/>
                <a:ext cx="103"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rgbClr val="FFFFFF"/>
                    </a:solidFill>
                    <a:effectLst/>
                    <a:latin typeface="Calibri" panose="020F050202020403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14" name="Rectangle 379"/>
              <p:cNvSpPr>
                <a:spLocks noChangeArrowheads="1"/>
              </p:cNvSpPr>
              <p:nvPr/>
            </p:nvSpPr>
            <p:spPr bwMode="auto">
              <a:xfrm>
                <a:off x="2417" y="3085"/>
                <a:ext cx="72" cy="177"/>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15" name="Rectangle 380"/>
              <p:cNvSpPr>
                <a:spLocks noChangeArrowheads="1"/>
              </p:cNvSpPr>
              <p:nvPr/>
            </p:nvSpPr>
            <p:spPr bwMode="auto">
              <a:xfrm>
                <a:off x="2417" y="3089"/>
                <a:ext cx="72" cy="173"/>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16" name="Rectangle 381"/>
              <p:cNvSpPr>
                <a:spLocks noChangeArrowheads="1"/>
              </p:cNvSpPr>
              <p:nvPr/>
            </p:nvSpPr>
            <p:spPr bwMode="auto">
              <a:xfrm>
                <a:off x="2417" y="3091"/>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17" name="Rectangle 382"/>
              <p:cNvSpPr>
                <a:spLocks noChangeArrowheads="1"/>
              </p:cNvSpPr>
              <p:nvPr/>
            </p:nvSpPr>
            <p:spPr bwMode="auto">
              <a:xfrm>
                <a:off x="2497" y="3091"/>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18" name="Rectangle 383"/>
              <p:cNvSpPr>
                <a:spLocks noChangeArrowheads="1"/>
              </p:cNvSpPr>
              <p:nvPr/>
            </p:nvSpPr>
            <p:spPr bwMode="auto">
              <a:xfrm>
                <a:off x="2562" y="3109"/>
                <a:ext cx="134"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19" name="Rectangle 384"/>
              <p:cNvSpPr>
                <a:spLocks noChangeArrowheads="1"/>
              </p:cNvSpPr>
              <p:nvPr/>
            </p:nvSpPr>
            <p:spPr bwMode="auto">
              <a:xfrm>
                <a:off x="2640" y="3109"/>
                <a:ext cx="83"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20" name="Rectangle 385"/>
              <p:cNvSpPr>
                <a:spLocks noChangeArrowheads="1"/>
              </p:cNvSpPr>
              <p:nvPr/>
            </p:nvSpPr>
            <p:spPr bwMode="auto">
              <a:xfrm>
                <a:off x="4061" y="3109"/>
                <a:ext cx="16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21" name="Rectangle 386"/>
              <p:cNvSpPr>
                <a:spLocks noChangeArrowheads="1"/>
              </p:cNvSpPr>
              <p:nvPr/>
            </p:nvSpPr>
            <p:spPr bwMode="auto">
              <a:xfrm>
                <a:off x="4153" y="3109"/>
                <a:ext cx="10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22" name="Rectangle 387"/>
              <p:cNvSpPr>
                <a:spLocks noChangeArrowheads="1"/>
              </p:cNvSpPr>
              <p:nvPr/>
            </p:nvSpPr>
            <p:spPr bwMode="auto">
              <a:xfrm>
                <a:off x="4260" y="3091"/>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23" name="Rectangle 388"/>
              <p:cNvSpPr>
                <a:spLocks noChangeArrowheads="1"/>
              </p:cNvSpPr>
              <p:nvPr/>
            </p:nvSpPr>
            <p:spPr bwMode="auto">
              <a:xfrm>
                <a:off x="5426" y="3091"/>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24" name="Rectangle 389"/>
              <p:cNvSpPr>
                <a:spLocks noChangeArrowheads="1"/>
              </p:cNvSpPr>
              <p:nvPr/>
            </p:nvSpPr>
            <p:spPr bwMode="auto">
              <a:xfrm>
                <a:off x="5506" y="3091"/>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25" name="Rectangle 390"/>
              <p:cNvSpPr>
                <a:spLocks noChangeArrowheads="1"/>
              </p:cNvSpPr>
              <p:nvPr/>
            </p:nvSpPr>
            <p:spPr bwMode="auto">
              <a:xfrm>
                <a:off x="5560" y="3109"/>
                <a:ext cx="16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26" name="Rectangle 391"/>
              <p:cNvSpPr>
                <a:spLocks noChangeArrowheads="1"/>
              </p:cNvSpPr>
              <p:nvPr/>
            </p:nvSpPr>
            <p:spPr bwMode="auto">
              <a:xfrm>
                <a:off x="5652" y="3109"/>
                <a:ext cx="10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27" name="Rectangle 392"/>
              <p:cNvSpPr>
                <a:spLocks noChangeArrowheads="1"/>
              </p:cNvSpPr>
              <p:nvPr/>
            </p:nvSpPr>
            <p:spPr bwMode="auto">
              <a:xfrm>
                <a:off x="979" y="307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28" name="Rectangle 393"/>
              <p:cNvSpPr>
                <a:spLocks noChangeArrowheads="1"/>
              </p:cNvSpPr>
              <p:nvPr/>
            </p:nvSpPr>
            <p:spPr bwMode="auto">
              <a:xfrm>
                <a:off x="991" y="3073"/>
                <a:ext cx="6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29" name="Rectangle 394"/>
              <p:cNvSpPr>
                <a:spLocks noChangeArrowheads="1"/>
              </p:cNvSpPr>
              <p:nvPr/>
            </p:nvSpPr>
            <p:spPr bwMode="auto">
              <a:xfrm>
                <a:off x="1052" y="3073"/>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30" name="Rectangle 395"/>
              <p:cNvSpPr>
                <a:spLocks noChangeArrowheads="1"/>
              </p:cNvSpPr>
              <p:nvPr/>
            </p:nvSpPr>
            <p:spPr bwMode="auto">
              <a:xfrm>
                <a:off x="1065" y="3073"/>
                <a:ext cx="135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31" name="Rectangle 396"/>
              <p:cNvSpPr>
                <a:spLocks noChangeArrowheads="1"/>
              </p:cNvSpPr>
              <p:nvPr/>
            </p:nvSpPr>
            <p:spPr bwMode="auto">
              <a:xfrm>
                <a:off x="2417" y="3073"/>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32" name="Rectangle 397"/>
              <p:cNvSpPr>
                <a:spLocks noChangeArrowheads="1"/>
              </p:cNvSpPr>
              <p:nvPr/>
            </p:nvSpPr>
            <p:spPr bwMode="auto">
              <a:xfrm>
                <a:off x="2430" y="3073"/>
                <a:ext cx="60"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33" name="Rectangle 398"/>
              <p:cNvSpPr>
                <a:spLocks noChangeArrowheads="1"/>
              </p:cNvSpPr>
              <p:nvPr/>
            </p:nvSpPr>
            <p:spPr bwMode="auto">
              <a:xfrm>
                <a:off x="2490" y="3073"/>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34" name="Rectangle 399"/>
              <p:cNvSpPr>
                <a:spLocks noChangeArrowheads="1"/>
              </p:cNvSpPr>
              <p:nvPr/>
            </p:nvSpPr>
            <p:spPr bwMode="auto">
              <a:xfrm>
                <a:off x="2503" y="3073"/>
                <a:ext cx="6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35" name="Rectangle 400"/>
              <p:cNvSpPr>
                <a:spLocks noChangeArrowheads="1"/>
              </p:cNvSpPr>
              <p:nvPr/>
            </p:nvSpPr>
            <p:spPr bwMode="auto">
              <a:xfrm>
                <a:off x="2564" y="307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36" name="Rectangle 401"/>
              <p:cNvSpPr>
                <a:spLocks noChangeArrowheads="1"/>
              </p:cNvSpPr>
              <p:nvPr/>
            </p:nvSpPr>
            <p:spPr bwMode="auto">
              <a:xfrm>
                <a:off x="2576" y="3073"/>
                <a:ext cx="1426"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37" name="Rectangle 402"/>
              <p:cNvSpPr>
                <a:spLocks noChangeArrowheads="1"/>
              </p:cNvSpPr>
              <p:nvPr/>
            </p:nvSpPr>
            <p:spPr bwMode="auto">
              <a:xfrm>
                <a:off x="4002" y="3073"/>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38" name="Rectangle 403"/>
              <p:cNvSpPr>
                <a:spLocks noChangeArrowheads="1"/>
              </p:cNvSpPr>
              <p:nvPr/>
            </p:nvSpPr>
            <p:spPr bwMode="auto">
              <a:xfrm>
                <a:off x="4015" y="3073"/>
                <a:ext cx="245"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39" name="Rectangle 404"/>
              <p:cNvSpPr>
                <a:spLocks noChangeArrowheads="1"/>
              </p:cNvSpPr>
              <p:nvPr/>
            </p:nvSpPr>
            <p:spPr bwMode="auto">
              <a:xfrm>
                <a:off x="4260" y="3073"/>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40" name="Rectangle 405"/>
              <p:cNvSpPr>
                <a:spLocks noChangeArrowheads="1"/>
              </p:cNvSpPr>
              <p:nvPr/>
            </p:nvSpPr>
            <p:spPr bwMode="auto">
              <a:xfrm>
                <a:off x="4273" y="3073"/>
                <a:ext cx="1155"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sp>
          <p:nvSpPr>
            <p:cNvPr id="11" name="Rectangle 407"/>
            <p:cNvSpPr>
              <a:spLocks noChangeArrowheads="1"/>
            </p:cNvSpPr>
            <p:nvPr/>
          </p:nvSpPr>
          <p:spPr bwMode="auto">
            <a:xfrm>
              <a:off x="5428" y="3073"/>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2" name="Rectangle 408"/>
            <p:cNvSpPr>
              <a:spLocks noChangeArrowheads="1"/>
            </p:cNvSpPr>
            <p:nvPr/>
          </p:nvSpPr>
          <p:spPr bwMode="auto">
            <a:xfrm>
              <a:off x="5441" y="3073"/>
              <a:ext cx="60"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3" name="Rectangle 409"/>
            <p:cNvSpPr>
              <a:spLocks noChangeArrowheads="1"/>
            </p:cNvSpPr>
            <p:nvPr/>
          </p:nvSpPr>
          <p:spPr bwMode="auto">
            <a:xfrm>
              <a:off x="5501" y="3073"/>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4" name="Rectangle 410"/>
            <p:cNvSpPr>
              <a:spLocks noChangeArrowheads="1"/>
            </p:cNvSpPr>
            <p:nvPr/>
          </p:nvSpPr>
          <p:spPr bwMode="auto">
            <a:xfrm>
              <a:off x="5514" y="3073"/>
              <a:ext cx="46"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5" name="Rectangle 411"/>
            <p:cNvSpPr>
              <a:spLocks noChangeArrowheads="1"/>
            </p:cNvSpPr>
            <p:nvPr/>
          </p:nvSpPr>
          <p:spPr bwMode="auto">
            <a:xfrm>
              <a:off x="5560" y="3073"/>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6" name="Rectangle 412"/>
            <p:cNvSpPr>
              <a:spLocks noChangeArrowheads="1"/>
            </p:cNvSpPr>
            <p:nvPr/>
          </p:nvSpPr>
          <p:spPr bwMode="auto">
            <a:xfrm>
              <a:off x="5573" y="3073"/>
              <a:ext cx="1426"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7" name="Rectangle 413"/>
            <p:cNvSpPr>
              <a:spLocks noChangeArrowheads="1"/>
            </p:cNvSpPr>
            <p:nvPr/>
          </p:nvSpPr>
          <p:spPr bwMode="auto">
            <a:xfrm>
              <a:off x="6999" y="307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8" name="Rectangle 414"/>
            <p:cNvSpPr>
              <a:spLocks noChangeArrowheads="1"/>
            </p:cNvSpPr>
            <p:nvPr/>
          </p:nvSpPr>
          <p:spPr bwMode="auto">
            <a:xfrm>
              <a:off x="979" y="3085"/>
              <a:ext cx="12" cy="17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9" name="Rectangle 415"/>
            <p:cNvSpPr>
              <a:spLocks noChangeArrowheads="1"/>
            </p:cNvSpPr>
            <p:nvPr/>
          </p:nvSpPr>
          <p:spPr bwMode="auto">
            <a:xfrm>
              <a:off x="2490" y="3085"/>
              <a:ext cx="13" cy="17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0" name="Rectangle 416"/>
            <p:cNvSpPr>
              <a:spLocks noChangeArrowheads="1"/>
            </p:cNvSpPr>
            <p:nvPr/>
          </p:nvSpPr>
          <p:spPr bwMode="auto">
            <a:xfrm>
              <a:off x="4002" y="3085"/>
              <a:ext cx="13" cy="17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1" name="Rectangle 417"/>
            <p:cNvSpPr>
              <a:spLocks noChangeArrowheads="1"/>
            </p:cNvSpPr>
            <p:nvPr/>
          </p:nvSpPr>
          <p:spPr bwMode="auto">
            <a:xfrm>
              <a:off x="5501" y="3085"/>
              <a:ext cx="13" cy="17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2" name="Rectangle 418"/>
            <p:cNvSpPr>
              <a:spLocks noChangeArrowheads="1"/>
            </p:cNvSpPr>
            <p:nvPr/>
          </p:nvSpPr>
          <p:spPr bwMode="auto">
            <a:xfrm>
              <a:off x="6999" y="3085"/>
              <a:ext cx="12" cy="17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3" name="Rectangle 419"/>
            <p:cNvSpPr>
              <a:spLocks noChangeArrowheads="1"/>
            </p:cNvSpPr>
            <p:nvPr/>
          </p:nvSpPr>
          <p:spPr bwMode="auto">
            <a:xfrm>
              <a:off x="991" y="3262"/>
              <a:ext cx="59" cy="4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4" name="Rectangle 420"/>
            <p:cNvSpPr>
              <a:spLocks noChangeArrowheads="1"/>
            </p:cNvSpPr>
            <p:nvPr/>
          </p:nvSpPr>
          <p:spPr bwMode="auto">
            <a:xfrm>
              <a:off x="991" y="3268"/>
              <a:ext cx="59" cy="36"/>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5" name="Rectangle 421"/>
            <p:cNvSpPr>
              <a:spLocks noChangeArrowheads="1"/>
            </p:cNvSpPr>
            <p:nvPr/>
          </p:nvSpPr>
          <p:spPr bwMode="auto">
            <a:xfrm>
              <a:off x="991" y="3266"/>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6" name="Rectangle 422"/>
            <p:cNvSpPr>
              <a:spLocks noChangeArrowheads="1"/>
            </p:cNvSpPr>
            <p:nvPr/>
          </p:nvSpPr>
          <p:spPr bwMode="auto">
            <a:xfrm>
              <a:off x="1050" y="3262"/>
              <a:ext cx="1367" cy="4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7" name="Rectangle 423"/>
            <p:cNvSpPr>
              <a:spLocks noChangeArrowheads="1"/>
            </p:cNvSpPr>
            <p:nvPr/>
          </p:nvSpPr>
          <p:spPr bwMode="auto">
            <a:xfrm>
              <a:off x="1050" y="3268"/>
              <a:ext cx="1367" cy="36"/>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8" name="Rectangle 424"/>
            <p:cNvSpPr>
              <a:spLocks noChangeArrowheads="1"/>
            </p:cNvSpPr>
            <p:nvPr/>
          </p:nvSpPr>
          <p:spPr bwMode="auto">
            <a:xfrm>
              <a:off x="1050" y="3266"/>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29" name="Rectangle 425"/>
            <p:cNvSpPr>
              <a:spLocks noChangeArrowheads="1"/>
            </p:cNvSpPr>
            <p:nvPr/>
          </p:nvSpPr>
          <p:spPr bwMode="auto">
            <a:xfrm>
              <a:off x="2417" y="3262"/>
              <a:ext cx="72" cy="4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0" name="Rectangle 426"/>
            <p:cNvSpPr>
              <a:spLocks noChangeArrowheads="1"/>
            </p:cNvSpPr>
            <p:nvPr/>
          </p:nvSpPr>
          <p:spPr bwMode="auto">
            <a:xfrm>
              <a:off x="2417" y="3268"/>
              <a:ext cx="72" cy="36"/>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1" name="Rectangle 427"/>
            <p:cNvSpPr>
              <a:spLocks noChangeArrowheads="1"/>
            </p:cNvSpPr>
            <p:nvPr/>
          </p:nvSpPr>
          <p:spPr bwMode="auto">
            <a:xfrm>
              <a:off x="2417" y="3266"/>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2" name="Rectangle 428"/>
            <p:cNvSpPr>
              <a:spLocks noChangeArrowheads="1"/>
            </p:cNvSpPr>
            <p:nvPr/>
          </p:nvSpPr>
          <p:spPr bwMode="auto">
            <a:xfrm>
              <a:off x="2497" y="3266"/>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3" name="Rectangle 429"/>
            <p:cNvSpPr>
              <a:spLocks noChangeArrowheads="1"/>
            </p:cNvSpPr>
            <p:nvPr/>
          </p:nvSpPr>
          <p:spPr bwMode="auto">
            <a:xfrm>
              <a:off x="2562" y="3266"/>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4" name="Rectangle 430"/>
            <p:cNvSpPr>
              <a:spLocks noChangeArrowheads="1"/>
            </p:cNvSpPr>
            <p:nvPr/>
          </p:nvSpPr>
          <p:spPr bwMode="auto">
            <a:xfrm>
              <a:off x="4009" y="3266"/>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5" name="Rectangle 431"/>
            <p:cNvSpPr>
              <a:spLocks noChangeArrowheads="1"/>
            </p:cNvSpPr>
            <p:nvPr/>
          </p:nvSpPr>
          <p:spPr bwMode="auto">
            <a:xfrm>
              <a:off x="4260" y="3266"/>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6" name="Rectangle 432"/>
            <p:cNvSpPr>
              <a:spLocks noChangeArrowheads="1"/>
            </p:cNvSpPr>
            <p:nvPr/>
          </p:nvSpPr>
          <p:spPr bwMode="auto">
            <a:xfrm>
              <a:off x="5426" y="3266"/>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7" name="Rectangle 433"/>
            <p:cNvSpPr>
              <a:spLocks noChangeArrowheads="1"/>
            </p:cNvSpPr>
            <p:nvPr/>
          </p:nvSpPr>
          <p:spPr bwMode="auto">
            <a:xfrm>
              <a:off x="5506" y="3266"/>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8" name="Rectangle 434"/>
            <p:cNvSpPr>
              <a:spLocks noChangeArrowheads="1"/>
            </p:cNvSpPr>
            <p:nvPr/>
          </p:nvSpPr>
          <p:spPr bwMode="auto">
            <a:xfrm>
              <a:off x="5560" y="3266"/>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9" name="Rectangle 435"/>
            <p:cNvSpPr>
              <a:spLocks noChangeArrowheads="1"/>
            </p:cNvSpPr>
            <p:nvPr/>
          </p:nvSpPr>
          <p:spPr bwMode="auto">
            <a:xfrm>
              <a:off x="979" y="3262"/>
              <a:ext cx="12" cy="4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0" name="Rectangle 436"/>
            <p:cNvSpPr>
              <a:spLocks noChangeArrowheads="1"/>
            </p:cNvSpPr>
            <p:nvPr/>
          </p:nvSpPr>
          <p:spPr bwMode="auto">
            <a:xfrm>
              <a:off x="2490" y="3262"/>
              <a:ext cx="13" cy="4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1" name="Rectangle 437"/>
            <p:cNvSpPr>
              <a:spLocks noChangeArrowheads="1"/>
            </p:cNvSpPr>
            <p:nvPr/>
          </p:nvSpPr>
          <p:spPr bwMode="auto">
            <a:xfrm>
              <a:off x="4002" y="3262"/>
              <a:ext cx="13" cy="4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2" name="Rectangle 438"/>
            <p:cNvSpPr>
              <a:spLocks noChangeArrowheads="1"/>
            </p:cNvSpPr>
            <p:nvPr/>
          </p:nvSpPr>
          <p:spPr bwMode="auto">
            <a:xfrm>
              <a:off x="5501" y="3262"/>
              <a:ext cx="13" cy="4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3" name="Rectangle 439"/>
            <p:cNvSpPr>
              <a:spLocks noChangeArrowheads="1"/>
            </p:cNvSpPr>
            <p:nvPr/>
          </p:nvSpPr>
          <p:spPr bwMode="auto">
            <a:xfrm>
              <a:off x="6999" y="3262"/>
              <a:ext cx="12" cy="4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4" name="Rectangle 440"/>
            <p:cNvSpPr>
              <a:spLocks noChangeArrowheads="1"/>
            </p:cNvSpPr>
            <p:nvPr/>
          </p:nvSpPr>
          <p:spPr bwMode="auto">
            <a:xfrm>
              <a:off x="991" y="3316"/>
              <a:ext cx="59" cy="177"/>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5" name="Rectangle 441"/>
            <p:cNvSpPr>
              <a:spLocks noChangeArrowheads="1"/>
            </p:cNvSpPr>
            <p:nvPr/>
          </p:nvSpPr>
          <p:spPr bwMode="auto">
            <a:xfrm>
              <a:off x="991" y="3321"/>
              <a:ext cx="59" cy="17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6" name="Rectangle 442"/>
            <p:cNvSpPr>
              <a:spLocks noChangeArrowheads="1"/>
            </p:cNvSpPr>
            <p:nvPr/>
          </p:nvSpPr>
          <p:spPr bwMode="auto">
            <a:xfrm>
              <a:off x="991" y="3322"/>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47" name="Rectangle 443"/>
            <p:cNvSpPr>
              <a:spLocks noChangeArrowheads="1"/>
            </p:cNvSpPr>
            <p:nvPr/>
          </p:nvSpPr>
          <p:spPr bwMode="auto">
            <a:xfrm>
              <a:off x="1050" y="3316"/>
              <a:ext cx="1367" cy="177"/>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8" name="Rectangle 444"/>
            <p:cNvSpPr>
              <a:spLocks noChangeArrowheads="1"/>
            </p:cNvSpPr>
            <p:nvPr/>
          </p:nvSpPr>
          <p:spPr bwMode="auto">
            <a:xfrm>
              <a:off x="1050" y="3340"/>
              <a:ext cx="1367" cy="153"/>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49" name="Rectangle 445"/>
            <p:cNvSpPr>
              <a:spLocks noChangeArrowheads="1"/>
            </p:cNvSpPr>
            <p:nvPr/>
          </p:nvSpPr>
          <p:spPr bwMode="auto">
            <a:xfrm>
              <a:off x="1050" y="3340"/>
              <a:ext cx="974"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rgbClr val="FFFFFF"/>
                  </a:solidFill>
                  <a:effectLst/>
                  <a:latin typeface="Calibri" panose="020F0502020204030204" pitchFamily="34" charset="0"/>
                </a:rPr>
                <a:t>Toplumsal Katkı</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50" name="Rectangle 446"/>
            <p:cNvSpPr>
              <a:spLocks noChangeArrowheads="1"/>
            </p:cNvSpPr>
            <p:nvPr/>
          </p:nvSpPr>
          <p:spPr bwMode="auto">
            <a:xfrm>
              <a:off x="1932" y="3340"/>
              <a:ext cx="103"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smtClean="0">
                  <a:ln>
                    <a:noFill/>
                  </a:ln>
                  <a:solidFill>
                    <a:srgbClr val="FFFFFF"/>
                  </a:solidFill>
                  <a:effectLst/>
                  <a:latin typeface="Calibri" panose="020F050202020403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51" name="Rectangle 447"/>
            <p:cNvSpPr>
              <a:spLocks noChangeArrowheads="1"/>
            </p:cNvSpPr>
            <p:nvPr/>
          </p:nvSpPr>
          <p:spPr bwMode="auto">
            <a:xfrm>
              <a:off x="2417" y="3316"/>
              <a:ext cx="72" cy="177"/>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52" name="Rectangle 448"/>
            <p:cNvSpPr>
              <a:spLocks noChangeArrowheads="1"/>
            </p:cNvSpPr>
            <p:nvPr/>
          </p:nvSpPr>
          <p:spPr bwMode="auto">
            <a:xfrm>
              <a:off x="2417" y="3321"/>
              <a:ext cx="72" cy="172"/>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53" name="Rectangle 449"/>
            <p:cNvSpPr>
              <a:spLocks noChangeArrowheads="1"/>
            </p:cNvSpPr>
            <p:nvPr/>
          </p:nvSpPr>
          <p:spPr bwMode="auto">
            <a:xfrm>
              <a:off x="2417" y="3322"/>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54" name="Rectangle 450"/>
            <p:cNvSpPr>
              <a:spLocks noChangeArrowheads="1"/>
            </p:cNvSpPr>
            <p:nvPr/>
          </p:nvSpPr>
          <p:spPr bwMode="auto">
            <a:xfrm>
              <a:off x="2497" y="3322"/>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55" name="Rectangle 451"/>
            <p:cNvSpPr>
              <a:spLocks noChangeArrowheads="1"/>
            </p:cNvSpPr>
            <p:nvPr/>
          </p:nvSpPr>
          <p:spPr bwMode="auto">
            <a:xfrm>
              <a:off x="2562" y="3340"/>
              <a:ext cx="134"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56" name="Rectangle 452"/>
            <p:cNvSpPr>
              <a:spLocks noChangeArrowheads="1"/>
            </p:cNvSpPr>
            <p:nvPr/>
          </p:nvSpPr>
          <p:spPr bwMode="auto">
            <a:xfrm>
              <a:off x="2640" y="3340"/>
              <a:ext cx="83"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57" name="Rectangle 453"/>
            <p:cNvSpPr>
              <a:spLocks noChangeArrowheads="1"/>
            </p:cNvSpPr>
            <p:nvPr/>
          </p:nvSpPr>
          <p:spPr bwMode="auto">
            <a:xfrm>
              <a:off x="4061" y="3340"/>
              <a:ext cx="16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58" name="Rectangle 454"/>
            <p:cNvSpPr>
              <a:spLocks noChangeArrowheads="1"/>
            </p:cNvSpPr>
            <p:nvPr/>
          </p:nvSpPr>
          <p:spPr bwMode="auto">
            <a:xfrm>
              <a:off x="4153" y="3340"/>
              <a:ext cx="10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59" name="Rectangle 455"/>
            <p:cNvSpPr>
              <a:spLocks noChangeArrowheads="1"/>
            </p:cNvSpPr>
            <p:nvPr/>
          </p:nvSpPr>
          <p:spPr bwMode="auto">
            <a:xfrm>
              <a:off x="4260" y="3322"/>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60" name="Rectangle 456"/>
            <p:cNvSpPr>
              <a:spLocks noChangeArrowheads="1"/>
            </p:cNvSpPr>
            <p:nvPr/>
          </p:nvSpPr>
          <p:spPr bwMode="auto">
            <a:xfrm>
              <a:off x="5426" y="3322"/>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61" name="Rectangle 457"/>
            <p:cNvSpPr>
              <a:spLocks noChangeArrowheads="1"/>
            </p:cNvSpPr>
            <p:nvPr/>
          </p:nvSpPr>
          <p:spPr bwMode="auto">
            <a:xfrm>
              <a:off x="5506" y="3322"/>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9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62" name="Rectangle 458"/>
            <p:cNvSpPr>
              <a:spLocks noChangeArrowheads="1"/>
            </p:cNvSpPr>
            <p:nvPr/>
          </p:nvSpPr>
          <p:spPr bwMode="auto">
            <a:xfrm>
              <a:off x="5560" y="3340"/>
              <a:ext cx="16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63" name="Rectangle 459"/>
            <p:cNvSpPr>
              <a:spLocks noChangeArrowheads="1"/>
            </p:cNvSpPr>
            <p:nvPr/>
          </p:nvSpPr>
          <p:spPr bwMode="auto">
            <a:xfrm>
              <a:off x="5652" y="3340"/>
              <a:ext cx="10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64" name="Rectangle 460"/>
            <p:cNvSpPr>
              <a:spLocks noChangeArrowheads="1"/>
            </p:cNvSpPr>
            <p:nvPr/>
          </p:nvSpPr>
          <p:spPr bwMode="auto">
            <a:xfrm>
              <a:off x="979" y="3304"/>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65" name="Rectangle 461"/>
            <p:cNvSpPr>
              <a:spLocks noChangeArrowheads="1"/>
            </p:cNvSpPr>
            <p:nvPr/>
          </p:nvSpPr>
          <p:spPr bwMode="auto">
            <a:xfrm>
              <a:off x="991" y="3304"/>
              <a:ext cx="6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66" name="Rectangle 462"/>
            <p:cNvSpPr>
              <a:spLocks noChangeArrowheads="1"/>
            </p:cNvSpPr>
            <p:nvPr/>
          </p:nvSpPr>
          <p:spPr bwMode="auto">
            <a:xfrm>
              <a:off x="1052" y="3304"/>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67" name="Rectangle 463"/>
            <p:cNvSpPr>
              <a:spLocks noChangeArrowheads="1"/>
            </p:cNvSpPr>
            <p:nvPr/>
          </p:nvSpPr>
          <p:spPr bwMode="auto">
            <a:xfrm>
              <a:off x="1065" y="3304"/>
              <a:ext cx="135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68" name="Rectangle 464"/>
            <p:cNvSpPr>
              <a:spLocks noChangeArrowheads="1"/>
            </p:cNvSpPr>
            <p:nvPr/>
          </p:nvSpPr>
          <p:spPr bwMode="auto">
            <a:xfrm>
              <a:off x="2417" y="3304"/>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69" name="Rectangle 465"/>
            <p:cNvSpPr>
              <a:spLocks noChangeArrowheads="1"/>
            </p:cNvSpPr>
            <p:nvPr/>
          </p:nvSpPr>
          <p:spPr bwMode="auto">
            <a:xfrm>
              <a:off x="2430" y="3304"/>
              <a:ext cx="60"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70" name="Rectangle 466"/>
            <p:cNvSpPr>
              <a:spLocks noChangeArrowheads="1"/>
            </p:cNvSpPr>
            <p:nvPr/>
          </p:nvSpPr>
          <p:spPr bwMode="auto">
            <a:xfrm>
              <a:off x="2490" y="3304"/>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71" name="Rectangle 467"/>
            <p:cNvSpPr>
              <a:spLocks noChangeArrowheads="1"/>
            </p:cNvSpPr>
            <p:nvPr/>
          </p:nvSpPr>
          <p:spPr bwMode="auto">
            <a:xfrm>
              <a:off x="2503" y="3304"/>
              <a:ext cx="6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72" name="Rectangle 468"/>
            <p:cNvSpPr>
              <a:spLocks noChangeArrowheads="1"/>
            </p:cNvSpPr>
            <p:nvPr/>
          </p:nvSpPr>
          <p:spPr bwMode="auto">
            <a:xfrm>
              <a:off x="2564" y="3304"/>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73" name="Rectangle 469"/>
            <p:cNvSpPr>
              <a:spLocks noChangeArrowheads="1"/>
            </p:cNvSpPr>
            <p:nvPr/>
          </p:nvSpPr>
          <p:spPr bwMode="auto">
            <a:xfrm>
              <a:off x="2576" y="3304"/>
              <a:ext cx="1426"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74" name="Rectangle 470"/>
            <p:cNvSpPr>
              <a:spLocks noChangeArrowheads="1"/>
            </p:cNvSpPr>
            <p:nvPr/>
          </p:nvSpPr>
          <p:spPr bwMode="auto">
            <a:xfrm>
              <a:off x="4002" y="3304"/>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75" name="Rectangle 471"/>
            <p:cNvSpPr>
              <a:spLocks noChangeArrowheads="1"/>
            </p:cNvSpPr>
            <p:nvPr/>
          </p:nvSpPr>
          <p:spPr bwMode="auto">
            <a:xfrm>
              <a:off x="4015" y="3304"/>
              <a:ext cx="245"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76" name="Rectangle 472"/>
            <p:cNvSpPr>
              <a:spLocks noChangeArrowheads="1"/>
            </p:cNvSpPr>
            <p:nvPr/>
          </p:nvSpPr>
          <p:spPr bwMode="auto">
            <a:xfrm>
              <a:off x="4260" y="3304"/>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77" name="Rectangle 473"/>
            <p:cNvSpPr>
              <a:spLocks noChangeArrowheads="1"/>
            </p:cNvSpPr>
            <p:nvPr/>
          </p:nvSpPr>
          <p:spPr bwMode="auto">
            <a:xfrm>
              <a:off x="4273" y="3304"/>
              <a:ext cx="1155"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78" name="Rectangle 474"/>
            <p:cNvSpPr>
              <a:spLocks noChangeArrowheads="1"/>
            </p:cNvSpPr>
            <p:nvPr/>
          </p:nvSpPr>
          <p:spPr bwMode="auto">
            <a:xfrm>
              <a:off x="5428" y="3304"/>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79" name="Rectangle 475"/>
            <p:cNvSpPr>
              <a:spLocks noChangeArrowheads="1"/>
            </p:cNvSpPr>
            <p:nvPr/>
          </p:nvSpPr>
          <p:spPr bwMode="auto">
            <a:xfrm>
              <a:off x="5441" y="3304"/>
              <a:ext cx="60"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80" name="Rectangle 476"/>
            <p:cNvSpPr>
              <a:spLocks noChangeArrowheads="1"/>
            </p:cNvSpPr>
            <p:nvPr/>
          </p:nvSpPr>
          <p:spPr bwMode="auto">
            <a:xfrm>
              <a:off x="5501" y="3304"/>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81" name="Rectangle 477"/>
            <p:cNvSpPr>
              <a:spLocks noChangeArrowheads="1"/>
            </p:cNvSpPr>
            <p:nvPr/>
          </p:nvSpPr>
          <p:spPr bwMode="auto">
            <a:xfrm>
              <a:off x="5514" y="3304"/>
              <a:ext cx="46"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82" name="Rectangle 478"/>
            <p:cNvSpPr>
              <a:spLocks noChangeArrowheads="1"/>
            </p:cNvSpPr>
            <p:nvPr/>
          </p:nvSpPr>
          <p:spPr bwMode="auto">
            <a:xfrm>
              <a:off x="5560" y="3304"/>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83" name="Rectangle 479"/>
            <p:cNvSpPr>
              <a:spLocks noChangeArrowheads="1"/>
            </p:cNvSpPr>
            <p:nvPr/>
          </p:nvSpPr>
          <p:spPr bwMode="auto">
            <a:xfrm>
              <a:off x="5573" y="3304"/>
              <a:ext cx="1426"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84" name="Rectangle 480"/>
            <p:cNvSpPr>
              <a:spLocks noChangeArrowheads="1"/>
            </p:cNvSpPr>
            <p:nvPr/>
          </p:nvSpPr>
          <p:spPr bwMode="auto">
            <a:xfrm>
              <a:off x="6999" y="3304"/>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85" name="Rectangle 481"/>
            <p:cNvSpPr>
              <a:spLocks noChangeArrowheads="1"/>
            </p:cNvSpPr>
            <p:nvPr/>
          </p:nvSpPr>
          <p:spPr bwMode="auto">
            <a:xfrm>
              <a:off x="979" y="3316"/>
              <a:ext cx="12" cy="17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86" name="Rectangle 482"/>
            <p:cNvSpPr>
              <a:spLocks noChangeArrowheads="1"/>
            </p:cNvSpPr>
            <p:nvPr/>
          </p:nvSpPr>
          <p:spPr bwMode="auto">
            <a:xfrm>
              <a:off x="2490" y="3316"/>
              <a:ext cx="13" cy="17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87" name="Rectangle 483"/>
            <p:cNvSpPr>
              <a:spLocks noChangeArrowheads="1"/>
            </p:cNvSpPr>
            <p:nvPr/>
          </p:nvSpPr>
          <p:spPr bwMode="auto">
            <a:xfrm>
              <a:off x="4002" y="3316"/>
              <a:ext cx="13" cy="17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88" name="Rectangle 484"/>
            <p:cNvSpPr>
              <a:spLocks noChangeArrowheads="1"/>
            </p:cNvSpPr>
            <p:nvPr/>
          </p:nvSpPr>
          <p:spPr bwMode="auto">
            <a:xfrm>
              <a:off x="5501" y="3316"/>
              <a:ext cx="13" cy="17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89" name="Rectangle 485"/>
            <p:cNvSpPr>
              <a:spLocks noChangeArrowheads="1"/>
            </p:cNvSpPr>
            <p:nvPr/>
          </p:nvSpPr>
          <p:spPr bwMode="auto">
            <a:xfrm>
              <a:off x="6999" y="3316"/>
              <a:ext cx="12" cy="17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90" name="Rectangle 486"/>
            <p:cNvSpPr>
              <a:spLocks noChangeArrowheads="1"/>
            </p:cNvSpPr>
            <p:nvPr/>
          </p:nvSpPr>
          <p:spPr bwMode="auto">
            <a:xfrm>
              <a:off x="991" y="3493"/>
              <a:ext cx="59" cy="43"/>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91" name="Rectangle 487"/>
            <p:cNvSpPr>
              <a:spLocks noChangeArrowheads="1"/>
            </p:cNvSpPr>
            <p:nvPr/>
          </p:nvSpPr>
          <p:spPr bwMode="auto">
            <a:xfrm>
              <a:off x="991" y="3499"/>
              <a:ext cx="59" cy="37"/>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92" name="Rectangle 488"/>
            <p:cNvSpPr>
              <a:spLocks noChangeArrowheads="1"/>
            </p:cNvSpPr>
            <p:nvPr/>
          </p:nvSpPr>
          <p:spPr bwMode="auto">
            <a:xfrm>
              <a:off x="991" y="3498"/>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93" name="Rectangle 489"/>
            <p:cNvSpPr>
              <a:spLocks noChangeArrowheads="1"/>
            </p:cNvSpPr>
            <p:nvPr/>
          </p:nvSpPr>
          <p:spPr bwMode="auto">
            <a:xfrm>
              <a:off x="1050" y="3493"/>
              <a:ext cx="1367" cy="43"/>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94" name="Rectangle 490"/>
            <p:cNvSpPr>
              <a:spLocks noChangeArrowheads="1"/>
            </p:cNvSpPr>
            <p:nvPr/>
          </p:nvSpPr>
          <p:spPr bwMode="auto">
            <a:xfrm>
              <a:off x="1050" y="3499"/>
              <a:ext cx="1367" cy="37"/>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95" name="Rectangle 491"/>
            <p:cNvSpPr>
              <a:spLocks noChangeArrowheads="1"/>
            </p:cNvSpPr>
            <p:nvPr/>
          </p:nvSpPr>
          <p:spPr bwMode="auto">
            <a:xfrm>
              <a:off x="1050" y="3498"/>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96" name="Rectangle 492"/>
            <p:cNvSpPr>
              <a:spLocks noChangeArrowheads="1"/>
            </p:cNvSpPr>
            <p:nvPr/>
          </p:nvSpPr>
          <p:spPr bwMode="auto">
            <a:xfrm>
              <a:off x="2417" y="3493"/>
              <a:ext cx="72" cy="43"/>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97" name="Rectangle 493"/>
            <p:cNvSpPr>
              <a:spLocks noChangeArrowheads="1"/>
            </p:cNvSpPr>
            <p:nvPr/>
          </p:nvSpPr>
          <p:spPr bwMode="auto">
            <a:xfrm>
              <a:off x="2417" y="3499"/>
              <a:ext cx="72" cy="37"/>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98" name="Rectangle 494"/>
            <p:cNvSpPr>
              <a:spLocks noChangeArrowheads="1"/>
            </p:cNvSpPr>
            <p:nvPr/>
          </p:nvSpPr>
          <p:spPr bwMode="auto">
            <a:xfrm>
              <a:off x="2417" y="3498"/>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99" name="Rectangle 495"/>
            <p:cNvSpPr>
              <a:spLocks noChangeArrowheads="1"/>
            </p:cNvSpPr>
            <p:nvPr/>
          </p:nvSpPr>
          <p:spPr bwMode="auto">
            <a:xfrm>
              <a:off x="2497" y="3498"/>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100" name="Rectangle 496"/>
            <p:cNvSpPr>
              <a:spLocks noChangeArrowheads="1"/>
            </p:cNvSpPr>
            <p:nvPr/>
          </p:nvSpPr>
          <p:spPr bwMode="auto">
            <a:xfrm>
              <a:off x="2562" y="3498"/>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101" name="Rectangle 497"/>
            <p:cNvSpPr>
              <a:spLocks noChangeArrowheads="1"/>
            </p:cNvSpPr>
            <p:nvPr/>
          </p:nvSpPr>
          <p:spPr bwMode="auto">
            <a:xfrm>
              <a:off x="3915" y="3498"/>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102" name="Rectangle 498"/>
            <p:cNvSpPr>
              <a:spLocks noChangeArrowheads="1"/>
            </p:cNvSpPr>
            <p:nvPr/>
          </p:nvSpPr>
          <p:spPr bwMode="auto">
            <a:xfrm>
              <a:off x="4009" y="3498"/>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103" name="Rectangle 499"/>
            <p:cNvSpPr>
              <a:spLocks noChangeArrowheads="1"/>
            </p:cNvSpPr>
            <p:nvPr/>
          </p:nvSpPr>
          <p:spPr bwMode="auto">
            <a:xfrm>
              <a:off x="4260" y="3498"/>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104" name="Rectangle 500"/>
            <p:cNvSpPr>
              <a:spLocks noChangeArrowheads="1"/>
            </p:cNvSpPr>
            <p:nvPr/>
          </p:nvSpPr>
          <p:spPr bwMode="auto">
            <a:xfrm>
              <a:off x="5426" y="3498"/>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105" name="Rectangle 501"/>
            <p:cNvSpPr>
              <a:spLocks noChangeArrowheads="1"/>
            </p:cNvSpPr>
            <p:nvPr/>
          </p:nvSpPr>
          <p:spPr bwMode="auto">
            <a:xfrm>
              <a:off x="5506" y="3498"/>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106" name="Rectangle 502"/>
            <p:cNvSpPr>
              <a:spLocks noChangeArrowheads="1"/>
            </p:cNvSpPr>
            <p:nvPr/>
          </p:nvSpPr>
          <p:spPr bwMode="auto">
            <a:xfrm>
              <a:off x="5560" y="3498"/>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107" name="Rectangle 503"/>
            <p:cNvSpPr>
              <a:spLocks noChangeArrowheads="1"/>
            </p:cNvSpPr>
            <p:nvPr/>
          </p:nvSpPr>
          <p:spPr bwMode="auto">
            <a:xfrm>
              <a:off x="6926" y="3498"/>
              <a:ext cx="22"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400" b="0" i="0" u="none" strike="noStrike" cap="none" normalizeH="0" baseline="0" smtClean="0">
                  <a:ln>
                    <a:noFill/>
                  </a:ln>
                  <a:solidFill>
                    <a:srgbClr val="000000"/>
                  </a:solidFill>
                  <a:effectLst/>
                  <a:latin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108" name="Rectangle 504"/>
            <p:cNvSpPr>
              <a:spLocks noChangeArrowheads="1"/>
            </p:cNvSpPr>
            <p:nvPr/>
          </p:nvSpPr>
          <p:spPr bwMode="auto">
            <a:xfrm>
              <a:off x="979" y="3493"/>
              <a:ext cx="12" cy="4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9" name="Rectangle 505"/>
            <p:cNvSpPr>
              <a:spLocks noChangeArrowheads="1"/>
            </p:cNvSpPr>
            <p:nvPr/>
          </p:nvSpPr>
          <p:spPr bwMode="auto">
            <a:xfrm>
              <a:off x="979" y="3536"/>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10" name="Rectangle 506"/>
            <p:cNvSpPr>
              <a:spLocks noChangeArrowheads="1"/>
            </p:cNvSpPr>
            <p:nvPr/>
          </p:nvSpPr>
          <p:spPr bwMode="auto">
            <a:xfrm>
              <a:off x="979" y="3536"/>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11" name="Rectangle 507"/>
            <p:cNvSpPr>
              <a:spLocks noChangeArrowheads="1"/>
            </p:cNvSpPr>
            <p:nvPr/>
          </p:nvSpPr>
          <p:spPr bwMode="auto">
            <a:xfrm>
              <a:off x="991" y="3536"/>
              <a:ext cx="6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12" name="Rectangle 508"/>
            <p:cNvSpPr>
              <a:spLocks noChangeArrowheads="1"/>
            </p:cNvSpPr>
            <p:nvPr/>
          </p:nvSpPr>
          <p:spPr bwMode="auto">
            <a:xfrm>
              <a:off x="1042" y="3536"/>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13" name="Rectangle 509"/>
            <p:cNvSpPr>
              <a:spLocks noChangeArrowheads="1"/>
            </p:cNvSpPr>
            <p:nvPr/>
          </p:nvSpPr>
          <p:spPr bwMode="auto">
            <a:xfrm>
              <a:off x="1055" y="3536"/>
              <a:ext cx="136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14" name="Rectangle 510"/>
            <p:cNvSpPr>
              <a:spLocks noChangeArrowheads="1"/>
            </p:cNvSpPr>
            <p:nvPr/>
          </p:nvSpPr>
          <p:spPr bwMode="auto">
            <a:xfrm>
              <a:off x="2408" y="3536"/>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15" name="Rectangle 511"/>
            <p:cNvSpPr>
              <a:spLocks noChangeArrowheads="1"/>
            </p:cNvSpPr>
            <p:nvPr/>
          </p:nvSpPr>
          <p:spPr bwMode="auto">
            <a:xfrm>
              <a:off x="2420" y="3536"/>
              <a:ext cx="70"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16" name="Rectangle 512"/>
            <p:cNvSpPr>
              <a:spLocks noChangeArrowheads="1"/>
            </p:cNvSpPr>
            <p:nvPr/>
          </p:nvSpPr>
          <p:spPr bwMode="auto">
            <a:xfrm>
              <a:off x="2490" y="3493"/>
              <a:ext cx="13" cy="4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17" name="Rectangle 513"/>
            <p:cNvSpPr>
              <a:spLocks noChangeArrowheads="1"/>
            </p:cNvSpPr>
            <p:nvPr/>
          </p:nvSpPr>
          <p:spPr bwMode="auto">
            <a:xfrm>
              <a:off x="2490" y="3536"/>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18" name="Rectangle 514"/>
            <p:cNvSpPr>
              <a:spLocks noChangeArrowheads="1"/>
            </p:cNvSpPr>
            <p:nvPr/>
          </p:nvSpPr>
          <p:spPr bwMode="auto">
            <a:xfrm>
              <a:off x="2503" y="3536"/>
              <a:ext cx="6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19" name="Rectangle 515"/>
            <p:cNvSpPr>
              <a:spLocks noChangeArrowheads="1"/>
            </p:cNvSpPr>
            <p:nvPr/>
          </p:nvSpPr>
          <p:spPr bwMode="auto">
            <a:xfrm>
              <a:off x="2554" y="3536"/>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20" name="Rectangle 516"/>
            <p:cNvSpPr>
              <a:spLocks noChangeArrowheads="1"/>
            </p:cNvSpPr>
            <p:nvPr/>
          </p:nvSpPr>
          <p:spPr bwMode="auto">
            <a:xfrm>
              <a:off x="2567" y="3536"/>
              <a:ext cx="1349"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21" name="Rectangle 517"/>
            <p:cNvSpPr>
              <a:spLocks noChangeArrowheads="1"/>
            </p:cNvSpPr>
            <p:nvPr/>
          </p:nvSpPr>
          <p:spPr bwMode="auto">
            <a:xfrm>
              <a:off x="3907" y="3536"/>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22" name="Rectangle 518"/>
            <p:cNvSpPr>
              <a:spLocks noChangeArrowheads="1"/>
            </p:cNvSpPr>
            <p:nvPr/>
          </p:nvSpPr>
          <p:spPr bwMode="auto">
            <a:xfrm>
              <a:off x="3919" y="3536"/>
              <a:ext cx="8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23" name="Rectangle 519"/>
            <p:cNvSpPr>
              <a:spLocks noChangeArrowheads="1"/>
            </p:cNvSpPr>
            <p:nvPr/>
          </p:nvSpPr>
          <p:spPr bwMode="auto">
            <a:xfrm>
              <a:off x="4002" y="3493"/>
              <a:ext cx="13" cy="4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24" name="Rectangle 520"/>
            <p:cNvSpPr>
              <a:spLocks noChangeArrowheads="1"/>
            </p:cNvSpPr>
            <p:nvPr/>
          </p:nvSpPr>
          <p:spPr bwMode="auto">
            <a:xfrm>
              <a:off x="4002" y="3536"/>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25" name="Rectangle 521"/>
            <p:cNvSpPr>
              <a:spLocks noChangeArrowheads="1"/>
            </p:cNvSpPr>
            <p:nvPr/>
          </p:nvSpPr>
          <p:spPr bwMode="auto">
            <a:xfrm>
              <a:off x="4015" y="3536"/>
              <a:ext cx="245"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26" name="Rectangle 522"/>
            <p:cNvSpPr>
              <a:spLocks noChangeArrowheads="1"/>
            </p:cNvSpPr>
            <p:nvPr/>
          </p:nvSpPr>
          <p:spPr bwMode="auto">
            <a:xfrm>
              <a:off x="4250" y="3536"/>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27" name="Rectangle 523"/>
            <p:cNvSpPr>
              <a:spLocks noChangeArrowheads="1"/>
            </p:cNvSpPr>
            <p:nvPr/>
          </p:nvSpPr>
          <p:spPr bwMode="auto">
            <a:xfrm>
              <a:off x="4263" y="3536"/>
              <a:ext cx="1165"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28" name="Rectangle 524"/>
            <p:cNvSpPr>
              <a:spLocks noChangeArrowheads="1"/>
            </p:cNvSpPr>
            <p:nvPr/>
          </p:nvSpPr>
          <p:spPr bwMode="auto">
            <a:xfrm>
              <a:off x="5418" y="3536"/>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29" name="Rectangle 525"/>
            <p:cNvSpPr>
              <a:spLocks noChangeArrowheads="1"/>
            </p:cNvSpPr>
            <p:nvPr/>
          </p:nvSpPr>
          <p:spPr bwMode="auto">
            <a:xfrm>
              <a:off x="5431" y="3536"/>
              <a:ext cx="70"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30" name="Rectangle 526"/>
            <p:cNvSpPr>
              <a:spLocks noChangeArrowheads="1"/>
            </p:cNvSpPr>
            <p:nvPr/>
          </p:nvSpPr>
          <p:spPr bwMode="auto">
            <a:xfrm>
              <a:off x="5501" y="3493"/>
              <a:ext cx="13" cy="4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31" name="Rectangle 527"/>
            <p:cNvSpPr>
              <a:spLocks noChangeArrowheads="1"/>
            </p:cNvSpPr>
            <p:nvPr/>
          </p:nvSpPr>
          <p:spPr bwMode="auto">
            <a:xfrm>
              <a:off x="5501" y="3536"/>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32" name="Rectangle 528"/>
            <p:cNvSpPr>
              <a:spLocks noChangeArrowheads="1"/>
            </p:cNvSpPr>
            <p:nvPr/>
          </p:nvSpPr>
          <p:spPr bwMode="auto">
            <a:xfrm>
              <a:off x="5514" y="3536"/>
              <a:ext cx="46"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33" name="Rectangle 529"/>
            <p:cNvSpPr>
              <a:spLocks noChangeArrowheads="1"/>
            </p:cNvSpPr>
            <p:nvPr/>
          </p:nvSpPr>
          <p:spPr bwMode="auto">
            <a:xfrm>
              <a:off x="5551" y="3536"/>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34" name="Rectangle 530"/>
            <p:cNvSpPr>
              <a:spLocks noChangeArrowheads="1"/>
            </p:cNvSpPr>
            <p:nvPr/>
          </p:nvSpPr>
          <p:spPr bwMode="auto">
            <a:xfrm>
              <a:off x="5563" y="3536"/>
              <a:ext cx="136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35" name="Rectangle 531"/>
            <p:cNvSpPr>
              <a:spLocks noChangeArrowheads="1"/>
            </p:cNvSpPr>
            <p:nvPr/>
          </p:nvSpPr>
          <p:spPr bwMode="auto">
            <a:xfrm>
              <a:off x="6916" y="3536"/>
              <a:ext cx="1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36" name="Rectangle 532"/>
            <p:cNvSpPr>
              <a:spLocks noChangeArrowheads="1"/>
            </p:cNvSpPr>
            <p:nvPr/>
          </p:nvSpPr>
          <p:spPr bwMode="auto">
            <a:xfrm>
              <a:off x="6929" y="3536"/>
              <a:ext cx="70"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37" name="Rectangle 533"/>
            <p:cNvSpPr>
              <a:spLocks noChangeArrowheads="1"/>
            </p:cNvSpPr>
            <p:nvPr/>
          </p:nvSpPr>
          <p:spPr bwMode="auto">
            <a:xfrm>
              <a:off x="6999" y="3493"/>
              <a:ext cx="12" cy="4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38" name="Rectangle 534"/>
            <p:cNvSpPr>
              <a:spLocks noChangeArrowheads="1"/>
            </p:cNvSpPr>
            <p:nvPr/>
          </p:nvSpPr>
          <p:spPr bwMode="auto">
            <a:xfrm>
              <a:off x="6999" y="3536"/>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39" name="Rectangle 535"/>
            <p:cNvSpPr>
              <a:spLocks noChangeArrowheads="1"/>
            </p:cNvSpPr>
            <p:nvPr/>
          </p:nvSpPr>
          <p:spPr bwMode="auto">
            <a:xfrm>
              <a:off x="6999" y="3536"/>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40" name="Rectangle 536"/>
            <p:cNvSpPr>
              <a:spLocks noChangeArrowheads="1"/>
            </p:cNvSpPr>
            <p:nvPr/>
          </p:nvSpPr>
          <p:spPr bwMode="auto">
            <a:xfrm>
              <a:off x="969" y="3547"/>
              <a:ext cx="10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smtClean="0">
                  <a:ln>
                    <a:noFill/>
                  </a:ln>
                  <a:solidFill>
                    <a:srgbClr val="000000"/>
                  </a:solidFill>
                  <a:effectLst/>
                  <a:latin typeface="Calibri" panose="020F050202020403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1570676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058400" cy="1128959"/>
          </a:xfrm>
        </p:spPr>
        <p:txBody>
          <a:bodyPr>
            <a:normAutofit/>
          </a:bodyPr>
          <a:lstStyle/>
          <a:p>
            <a:r>
              <a:rPr lang="tr-TR" sz="2800" b="1" dirty="0" err="1">
                <a:latin typeface="+mn-lt"/>
              </a:rPr>
              <a:t>Sektörel</a:t>
            </a:r>
            <a:r>
              <a:rPr lang="tr-TR" sz="2800" b="1" dirty="0">
                <a:latin typeface="+mn-lt"/>
              </a:rPr>
              <a:t> E</a:t>
            </a:r>
            <a:r>
              <a:rPr lang="tr-TR" sz="2800" b="1" dirty="0" smtClean="0">
                <a:latin typeface="+mn-lt"/>
              </a:rPr>
              <a:t>ğilim </a:t>
            </a:r>
            <a:r>
              <a:rPr lang="tr-TR" sz="2800" b="1" dirty="0">
                <a:latin typeface="+mn-lt"/>
              </a:rPr>
              <a:t>A</a:t>
            </a:r>
            <a:r>
              <a:rPr lang="tr-TR" sz="2800" b="1" dirty="0" smtClean="0">
                <a:latin typeface="+mn-lt"/>
              </a:rPr>
              <a:t>nalizi</a:t>
            </a:r>
            <a:endParaRPr lang="tr-TR" sz="2800" b="1" dirty="0">
              <a:latin typeface="+mn-lt"/>
            </a:endParaRPr>
          </a:p>
        </p:txBody>
      </p:sp>
      <p:sp>
        <p:nvSpPr>
          <p:cNvPr id="3" name="İçerik Yer Tutucusu 2"/>
          <p:cNvSpPr>
            <a:spLocks noGrp="1"/>
          </p:cNvSpPr>
          <p:nvPr>
            <p:ph idx="1"/>
          </p:nvPr>
        </p:nvSpPr>
        <p:spPr>
          <a:xfrm>
            <a:off x="1097280" y="1811216"/>
            <a:ext cx="10058400" cy="3525716"/>
          </a:xfrm>
        </p:spPr>
        <p:txBody>
          <a:bodyPr>
            <a:noAutofit/>
          </a:bodyPr>
          <a:lstStyle/>
          <a:p>
            <a:pPr algn="just"/>
            <a:r>
              <a:rPr lang="tr-TR" sz="1800" dirty="0" err="1"/>
              <a:t>Sektörel</a:t>
            </a:r>
            <a:r>
              <a:rPr lang="tr-TR" sz="1800" dirty="0"/>
              <a:t> eğilim analizi, yükselişe ve düşüşe geçen eğilimleri belirleyerek gelecekte yönelimin nereye doğru olabileceğine ilişkin tespitler yapmaya imkân sağlar. Eğilim analizinin amacı, dış çevredeki değişimlerle uyumlu olarak üniversite içerisinde hangi değişimlere gidilmesi gerektiğini belirleyerek üniversiteyi bu anlayış çerçevesinde </a:t>
            </a:r>
            <a:r>
              <a:rPr lang="tr-TR" sz="1800" dirty="0" smtClean="0"/>
              <a:t>yönetmektir </a:t>
            </a:r>
            <a:r>
              <a:rPr lang="tr-TR" sz="1800" dirty="0"/>
              <a:t>PESTLE analizinde altı konuya odaklanılır:</a:t>
            </a:r>
          </a:p>
          <a:p>
            <a:pPr algn="just"/>
            <a:r>
              <a:rPr lang="tr-TR" sz="1800" b="1" dirty="0" smtClean="0"/>
              <a:t>Politik </a:t>
            </a:r>
            <a:r>
              <a:rPr lang="tr-TR" sz="1800" b="1" dirty="0"/>
              <a:t>etkenler: </a:t>
            </a:r>
            <a:r>
              <a:rPr lang="tr-TR" sz="1800" dirty="0"/>
              <a:t>Hükümet politikaları, sektör politikası, yükseköğretim alanında reformlar,</a:t>
            </a:r>
            <a:r>
              <a:rPr lang="tr-TR" sz="1800" b="1" dirty="0"/>
              <a:t> </a:t>
            </a:r>
            <a:r>
              <a:rPr lang="tr-TR" sz="1800" dirty="0"/>
              <a:t>paydaşların ve baskı gruplarının lobi faaliyetleri vb.</a:t>
            </a:r>
          </a:p>
          <a:p>
            <a:pPr algn="just">
              <a:lnSpc>
                <a:spcPct val="120000"/>
              </a:lnSpc>
            </a:pPr>
            <a:r>
              <a:rPr lang="tr-TR" sz="1800" b="1" dirty="0" smtClean="0"/>
              <a:t>Ekonomik </a:t>
            </a:r>
            <a:r>
              <a:rPr lang="tr-TR" sz="1800" b="1" dirty="0"/>
              <a:t>etkenler: </a:t>
            </a:r>
            <a:r>
              <a:rPr lang="tr-TR" sz="1800" dirty="0"/>
              <a:t>Uluslararası ve yerel ekonomik eğilimler, bütçe politikası, enflasyon ve</a:t>
            </a:r>
            <a:r>
              <a:rPr lang="tr-TR" sz="1800" b="1" dirty="0"/>
              <a:t> </a:t>
            </a:r>
            <a:r>
              <a:rPr lang="tr-TR" sz="1800" dirty="0"/>
              <a:t>faiz oranları, sektördeki büyüme, eğitim teşvikleri vb.</a:t>
            </a:r>
          </a:p>
          <a:p>
            <a:pPr algn="just">
              <a:lnSpc>
                <a:spcPct val="120000"/>
              </a:lnSpc>
            </a:pPr>
            <a:r>
              <a:rPr lang="tr-TR" sz="1800" b="1" dirty="0" smtClean="0"/>
              <a:t>Çevresel </a:t>
            </a:r>
            <a:r>
              <a:rPr lang="tr-TR" sz="1800" b="1" dirty="0"/>
              <a:t>etkenler</a:t>
            </a:r>
            <a:r>
              <a:rPr lang="tr-TR" sz="1800" dirty="0"/>
              <a:t>: Çevresel ve ekolojik düzenlemeler, uluslararası anlaşmalar ve protokoller,</a:t>
            </a:r>
            <a:r>
              <a:rPr lang="tr-TR" sz="1800" b="1" dirty="0"/>
              <a:t> </a:t>
            </a:r>
            <a:r>
              <a:rPr lang="tr-TR" sz="1800" dirty="0"/>
              <a:t>çevresel sürdürülebilirlik vb</a:t>
            </a:r>
            <a:r>
              <a:rPr lang="tr-TR" sz="1800" dirty="0" smtClean="0"/>
              <a:t>.</a:t>
            </a:r>
            <a:endParaRPr lang="tr-TR" sz="1800" dirty="0"/>
          </a:p>
        </p:txBody>
      </p:sp>
    </p:spTree>
    <p:extLst>
      <p:ext uri="{BB962C8B-B14F-4D97-AF65-F5344CB8AC3E}">
        <p14:creationId xmlns:p14="http://schemas.microsoft.com/office/powerpoint/2010/main" val="18132215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058400" cy="1084997"/>
          </a:xfrm>
        </p:spPr>
        <p:txBody>
          <a:bodyPr>
            <a:normAutofit/>
          </a:bodyPr>
          <a:lstStyle/>
          <a:p>
            <a:r>
              <a:rPr lang="tr-TR" sz="2800" b="1" dirty="0" err="1">
                <a:latin typeface="+mn-lt"/>
              </a:rPr>
              <a:t>Sektörel</a:t>
            </a:r>
            <a:r>
              <a:rPr lang="tr-TR" sz="2800" b="1" dirty="0">
                <a:latin typeface="+mn-lt"/>
              </a:rPr>
              <a:t> Eğilim Analizi</a:t>
            </a:r>
          </a:p>
        </p:txBody>
      </p:sp>
      <p:sp>
        <p:nvSpPr>
          <p:cNvPr id="3" name="İçerik Yer Tutucusu 2"/>
          <p:cNvSpPr>
            <a:spLocks noGrp="1"/>
          </p:cNvSpPr>
          <p:nvPr>
            <p:ph idx="1"/>
          </p:nvPr>
        </p:nvSpPr>
        <p:spPr/>
        <p:txBody>
          <a:bodyPr/>
          <a:lstStyle/>
          <a:p>
            <a:endParaRPr lang="tr-TR" b="1" dirty="0" smtClean="0"/>
          </a:p>
          <a:p>
            <a:r>
              <a:rPr lang="tr-TR" sz="2400" b="1" dirty="0" smtClean="0"/>
              <a:t>Sosyokültürel </a:t>
            </a:r>
            <a:r>
              <a:rPr lang="tr-TR" sz="2400" b="1" dirty="0"/>
              <a:t>etkenler: </a:t>
            </a:r>
            <a:r>
              <a:rPr lang="tr-TR" sz="2400" dirty="0"/>
              <a:t>Demografik eğilimler, norm ve değerler, vatandaşların üniversiteyle ilgili görüşleri vb.</a:t>
            </a:r>
          </a:p>
          <a:p>
            <a:pPr algn="just"/>
            <a:r>
              <a:rPr lang="tr-TR" sz="2400" b="1" dirty="0" smtClean="0"/>
              <a:t>Teknolojik </a:t>
            </a:r>
            <a:r>
              <a:rPr lang="tr-TR" sz="2400" b="1" dirty="0"/>
              <a:t>etkenler: </a:t>
            </a:r>
            <a:r>
              <a:rPr lang="tr-TR" sz="2400" dirty="0"/>
              <a:t>Yeni teknolojiler, mevcut teknolojilerin olgunlaşması ya da güncelliğini yitirmesi, Ar-Ge, bilgi ve iletişim vb.</a:t>
            </a:r>
          </a:p>
          <a:p>
            <a:pPr algn="just"/>
            <a:r>
              <a:rPr lang="tr-TR" sz="2400" b="1" dirty="0" smtClean="0"/>
              <a:t>Yasal </a:t>
            </a:r>
            <a:r>
              <a:rPr lang="tr-TR" sz="2400" b="1" dirty="0"/>
              <a:t>etkenler: </a:t>
            </a:r>
            <a:r>
              <a:rPr lang="tr-TR" sz="2400" dirty="0"/>
              <a:t>Ulusal ve uluslararası mevzuat, mevzuat değişiklikleri ve yeni mevzuat çalışmaları; iş, sağlık, güvenlik ve eğitim gibi </a:t>
            </a:r>
            <a:r>
              <a:rPr lang="tr-TR" sz="2400" dirty="0" err="1"/>
              <a:t>sektörel</a:t>
            </a:r>
            <a:r>
              <a:rPr lang="tr-TR" sz="2400" dirty="0"/>
              <a:t> düzenlemeler vb.</a:t>
            </a:r>
          </a:p>
          <a:p>
            <a:endParaRPr lang="tr-TR" dirty="0"/>
          </a:p>
        </p:txBody>
      </p:sp>
    </p:spTree>
    <p:extLst>
      <p:ext uri="{BB962C8B-B14F-4D97-AF65-F5344CB8AC3E}">
        <p14:creationId xmlns:p14="http://schemas.microsoft.com/office/powerpoint/2010/main" val="16415810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0" y="0"/>
            <a:ext cx="12192000" cy="6858000"/>
          </a:xfrm>
          <a:prstGeom prst="rect">
            <a:avLst/>
          </a:prstGeom>
        </p:spPr>
      </p:pic>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endParaRPr lang="tr-TR" dirty="0"/>
          </a:p>
        </p:txBody>
      </p:sp>
    </p:spTree>
    <p:extLst>
      <p:ext uri="{BB962C8B-B14F-4D97-AF65-F5344CB8AC3E}">
        <p14:creationId xmlns:p14="http://schemas.microsoft.com/office/powerpoint/2010/main" val="36611840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4"/>
            <a:ext cx="10058400" cy="1120166"/>
          </a:xfrm>
        </p:spPr>
        <p:txBody>
          <a:bodyPr>
            <a:normAutofit/>
          </a:bodyPr>
          <a:lstStyle/>
          <a:p>
            <a:r>
              <a:rPr lang="tr-TR" sz="2800" b="1" dirty="0" smtClean="0">
                <a:latin typeface="+mn-lt"/>
              </a:rPr>
              <a:t>GZFT Analizi</a:t>
            </a:r>
            <a:endParaRPr lang="tr-TR" sz="2800" b="1" dirty="0">
              <a:latin typeface="+mn-lt"/>
            </a:endParaRPr>
          </a:p>
        </p:txBody>
      </p:sp>
      <p:sp>
        <p:nvSpPr>
          <p:cNvPr id="3" name="İçerik Yer Tutucusu 2"/>
          <p:cNvSpPr>
            <a:spLocks noGrp="1"/>
          </p:cNvSpPr>
          <p:nvPr>
            <p:ph idx="1"/>
          </p:nvPr>
        </p:nvSpPr>
        <p:spPr/>
        <p:txBody>
          <a:bodyPr/>
          <a:lstStyle/>
          <a:p>
            <a:pPr algn="just"/>
            <a:endParaRPr lang="tr-TR" dirty="0"/>
          </a:p>
          <a:p>
            <a:pPr algn="just"/>
            <a:r>
              <a:rPr lang="tr-TR" sz="2400" dirty="0" smtClean="0"/>
              <a:t>Durum </a:t>
            </a:r>
            <a:r>
              <a:rPr lang="tr-TR" sz="2400" dirty="0"/>
              <a:t>analizi kapsamında kullanılacak temel yöntemlerden birisi de GZFT analizidir. </a:t>
            </a:r>
            <a:endParaRPr lang="tr-TR" sz="2400" dirty="0" smtClean="0"/>
          </a:p>
          <a:p>
            <a:pPr algn="just"/>
            <a:r>
              <a:rPr lang="tr-TR" sz="2400" dirty="0" smtClean="0"/>
              <a:t>Bu analiz, üniversitenin </a:t>
            </a:r>
            <a:r>
              <a:rPr lang="tr-TR" sz="2400" dirty="0"/>
              <a:t>ve üniversiteyi etkileyen koşulların sistematik olarak incelendiği bir yöntemdir</a:t>
            </a:r>
            <a:r>
              <a:rPr lang="tr-TR" sz="2400" dirty="0" smtClean="0"/>
              <a:t>. </a:t>
            </a:r>
          </a:p>
          <a:p>
            <a:pPr algn="just"/>
            <a:r>
              <a:rPr lang="tr-TR" sz="2400" dirty="0" smtClean="0"/>
              <a:t>Bu kapsamda, üniversitenin güçlü ve zayıf yönleri ile üniversite dışında oluşabilecek fırsatlar ve </a:t>
            </a:r>
            <a:r>
              <a:rPr lang="tr-TR" sz="2400" dirty="0"/>
              <a:t>tehditler belirlenir. </a:t>
            </a:r>
          </a:p>
          <a:p>
            <a:endParaRPr lang="tr-TR" dirty="0"/>
          </a:p>
        </p:txBody>
      </p:sp>
    </p:spTree>
    <p:extLst>
      <p:ext uri="{BB962C8B-B14F-4D97-AF65-F5344CB8AC3E}">
        <p14:creationId xmlns:p14="http://schemas.microsoft.com/office/powerpoint/2010/main" val="23031707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058400" cy="979489"/>
          </a:xfrm>
        </p:spPr>
        <p:txBody>
          <a:bodyPr>
            <a:normAutofit/>
          </a:bodyPr>
          <a:lstStyle/>
          <a:p>
            <a:r>
              <a:rPr lang="tr-TR" sz="2800" b="1" dirty="0" smtClean="0">
                <a:latin typeface="+mn-lt"/>
              </a:rPr>
              <a:t>GZFT </a:t>
            </a:r>
            <a:r>
              <a:rPr lang="tr-TR" sz="2800" b="1" dirty="0">
                <a:latin typeface="+mn-lt"/>
              </a:rPr>
              <a:t>Analizi</a:t>
            </a:r>
          </a:p>
        </p:txBody>
      </p:sp>
      <p:pic>
        <p:nvPicPr>
          <p:cNvPr id="4" name="İçerik Yer Tutucusu 3"/>
          <p:cNvPicPr>
            <a:picLocks noGrp="1" noChangeAspect="1"/>
          </p:cNvPicPr>
          <p:nvPr>
            <p:ph idx="1"/>
          </p:nvPr>
        </p:nvPicPr>
        <p:blipFill>
          <a:blip r:embed="rId2"/>
          <a:stretch>
            <a:fillRect/>
          </a:stretch>
        </p:blipFill>
        <p:spPr>
          <a:xfrm>
            <a:off x="870439" y="2142886"/>
            <a:ext cx="10682654" cy="4011729"/>
          </a:xfrm>
          <a:prstGeom prst="rect">
            <a:avLst/>
          </a:prstGeom>
        </p:spPr>
      </p:pic>
    </p:spTree>
    <p:extLst>
      <p:ext uri="{BB962C8B-B14F-4D97-AF65-F5344CB8AC3E}">
        <p14:creationId xmlns:p14="http://schemas.microsoft.com/office/powerpoint/2010/main" val="3740520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738554"/>
            <a:ext cx="10058400" cy="1011115"/>
          </a:xfrm>
        </p:spPr>
        <p:txBody>
          <a:bodyPr>
            <a:normAutofit fontScale="90000"/>
          </a:bodyPr>
          <a:lstStyle/>
          <a:p>
            <a:r>
              <a:rPr lang="tr-TR" sz="2800" b="1" dirty="0">
                <a:latin typeface="+mn-lt"/>
              </a:rPr>
              <a:t>Güçlü ve Zayıf Yönler</a:t>
            </a:r>
            <a:r>
              <a:rPr lang="tr-TR" dirty="0"/>
              <a:t/>
            </a:r>
            <a:br>
              <a:rPr lang="tr-TR" dirty="0"/>
            </a:br>
            <a:endParaRPr lang="tr-TR" dirty="0"/>
          </a:p>
        </p:txBody>
      </p:sp>
      <p:sp>
        <p:nvSpPr>
          <p:cNvPr id="3" name="İçerik Yer Tutucusu 2"/>
          <p:cNvSpPr>
            <a:spLocks noGrp="1"/>
          </p:cNvSpPr>
          <p:nvPr>
            <p:ph idx="1"/>
          </p:nvPr>
        </p:nvSpPr>
        <p:spPr/>
        <p:txBody>
          <a:bodyPr/>
          <a:lstStyle/>
          <a:p>
            <a:pPr marL="0" indent="0" algn="just">
              <a:buNone/>
            </a:pPr>
            <a:r>
              <a:rPr lang="tr-TR" sz="2400" dirty="0" smtClean="0"/>
              <a:t>Güçlü </a:t>
            </a:r>
            <a:r>
              <a:rPr lang="tr-TR" sz="2400" dirty="0"/>
              <a:t>yönler üniversite tarafından kontrol edilebilen, üniversitenin amaç ve hedeflerine ulaşırken yararlanabileceği, yüksek değer ürettiği ya da başarılı performans gösterdiği ve paydaşların üniversitenin olumlu içsel özellikleri olarak gördüğü hususlardır. Güçlü yönler yetenekli işgücü ve güçlü mali yapı gibi somut hususlar olabileceği gibi liderlik ya da destekleyici kurum kültürü gibi soyut hususlar da olabilir</a:t>
            </a:r>
            <a:r>
              <a:rPr lang="tr-TR" sz="2400" dirty="0" smtClean="0"/>
              <a:t>.</a:t>
            </a:r>
            <a:endParaRPr lang="tr-TR" sz="2400" dirty="0"/>
          </a:p>
          <a:p>
            <a:pPr algn="just"/>
            <a:r>
              <a:rPr lang="tr-TR" sz="2400" dirty="0"/>
              <a:t>Zayıf yönler ise üniversitenin başarısını etkileyebilecek eksikliklerdir. Başka bir ifadeyle üniversitenin üstesinden gelmesi gereken olumsuz yönleridir. Zayıf yönlerin belirlenmesinde “neleri iyileştirmeliyiz” sorusuna odaklanılması gerekir.</a:t>
            </a:r>
          </a:p>
          <a:p>
            <a:endParaRPr lang="tr-TR" dirty="0"/>
          </a:p>
        </p:txBody>
      </p:sp>
    </p:spTree>
    <p:extLst>
      <p:ext uri="{BB962C8B-B14F-4D97-AF65-F5344CB8AC3E}">
        <p14:creationId xmlns:p14="http://schemas.microsoft.com/office/powerpoint/2010/main" val="3433530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latin typeface="+mn-lt"/>
              </a:rPr>
              <a:t>Fırsatlar ve Tehditler</a:t>
            </a:r>
            <a:br>
              <a:rPr lang="tr-TR" sz="2800" b="1" dirty="0">
                <a:latin typeface="+mn-lt"/>
              </a:rPr>
            </a:br>
            <a:endParaRPr lang="tr-TR" sz="2800" b="1" dirty="0">
              <a:latin typeface="+mn-lt"/>
            </a:endParaRPr>
          </a:p>
        </p:txBody>
      </p:sp>
      <p:sp>
        <p:nvSpPr>
          <p:cNvPr id="3" name="İçerik Yer Tutucusu 2"/>
          <p:cNvSpPr>
            <a:spLocks noGrp="1"/>
          </p:cNvSpPr>
          <p:nvPr>
            <p:ph idx="1"/>
          </p:nvPr>
        </p:nvSpPr>
        <p:spPr/>
        <p:txBody>
          <a:bodyPr>
            <a:normAutofit/>
          </a:bodyPr>
          <a:lstStyle/>
          <a:p>
            <a:pPr algn="just"/>
            <a:r>
              <a:rPr lang="tr-TR" dirty="0" smtClean="0"/>
              <a:t>Fırsatlar</a:t>
            </a:r>
            <a:r>
              <a:rPr lang="tr-TR" dirty="0"/>
              <a:t>, üniversitenin kontrolü dışında ortaya çıkan ve üniversite için avantaj sağlaması muhtemel olan etken ya da durumlardır. Tehditler ise üniversitenin kontrolü dışında gerçekleşen ve olumsuz etkilerinin önlenmesi ya da sınırlandırılması gereken unsurlardır. Üniversiteyi etkileyebilecek politik, ekonomik, sosyokültürel, teknolojik ya da siyasi etkenlerin bu kapsamda değerlendirilmesi gerekir.</a:t>
            </a:r>
          </a:p>
          <a:p>
            <a:pPr algn="just"/>
            <a:r>
              <a:rPr lang="tr-TR" dirty="0" smtClean="0"/>
              <a:t>Güçlü </a:t>
            </a:r>
            <a:r>
              <a:rPr lang="tr-TR" dirty="0"/>
              <a:t>ve zayıf yönler ile fırsatlar ve tehditler arasında duruma göre </a:t>
            </a:r>
            <a:r>
              <a:rPr lang="tr-TR" dirty="0" err="1"/>
              <a:t>geçişkenlik</a:t>
            </a:r>
            <a:r>
              <a:rPr lang="tr-TR" dirty="0"/>
              <a:t> olabilir. Örneğin personel sayısının az olması zayıf bir yön olabileceği gibi personelin üniversitenin kontrolü dışında bütçe imkânları çerçevesinde üniversiteye tahsis edildiği için bir tehdit olarak da değerlendirilebilir. Aynı şekilde bütçe imkânlarının iyi olması güçlü yön olabileceği gibi üniversitenin talep ettiği ödeneği merkezi bütçeden alabilmesi nedeniyle fırsat olarak da algılanabilir.</a:t>
            </a:r>
          </a:p>
          <a:p>
            <a:endParaRPr lang="tr-TR" dirty="0"/>
          </a:p>
        </p:txBody>
      </p:sp>
    </p:spTree>
    <p:extLst>
      <p:ext uri="{BB962C8B-B14F-4D97-AF65-F5344CB8AC3E}">
        <p14:creationId xmlns:p14="http://schemas.microsoft.com/office/powerpoint/2010/main" val="3608922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553914"/>
            <a:ext cx="10058400" cy="896817"/>
          </a:xfrm>
        </p:spPr>
        <p:txBody>
          <a:bodyPr>
            <a:normAutofit/>
          </a:bodyPr>
          <a:lstStyle/>
          <a:p>
            <a:r>
              <a:rPr lang="tr-TR" sz="2800" b="1" dirty="0" smtClean="0">
                <a:latin typeface="+mn-lt"/>
              </a:rPr>
              <a:t>GZFT </a:t>
            </a:r>
            <a:r>
              <a:rPr lang="tr-TR" sz="2800" b="1" dirty="0">
                <a:latin typeface="+mn-lt"/>
              </a:rPr>
              <a:t>Analizi</a:t>
            </a:r>
          </a:p>
        </p:txBody>
      </p:sp>
      <p:pic>
        <p:nvPicPr>
          <p:cNvPr id="4" name="İçerik Yer Tutucusu 3"/>
          <p:cNvPicPr>
            <a:picLocks noGrp="1" noChangeAspect="1"/>
          </p:cNvPicPr>
          <p:nvPr>
            <p:ph idx="1"/>
          </p:nvPr>
        </p:nvPicPr>
        <p:blipFill>
          <a:blip r:embed="rId2"/>
          <a:stretch>
            <a:fillRect/>
          </a:stretch>
        </p:blipFill>
        <p:spPr>
          <a:xfrm>
            <a:off x="1239715" y="2142886"/>
            <a:ext cx="9390185" cy="3429479"/>
          </a:xfrm>
          <a:prstGeom prst="rect">
            <a:avLst/>
          </a:prstGeom>
        </p:spPr>
      </p:pic>
    </p:spTree>
    <p:extLst>
      <p:ext uri="{BB962C8B-B14F-4D97-AF65-F5344CB8AC3E}">
        <p14:creationId xmlns:p14="http://schemas.microsoft.com/office/powerpoint/2010/main" val="41830347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624254"/>
            <a:ext cx="10058400" cy="949570"/>
          </a:xfrm>
        </p:spPr>
        <p:txBody>
          <a:bodyPr>
            <a:normAutofit fontScale="90000"/>
          </a:bodyPr>
          <a:lstStyle/>
          <a:p>
            <a:r>
              <a:rPr lang="tr-TR" sz="3100" b="1" dirty="0">
                <a:latin typeface="+mn-lt"/>
              </a:rPr>
              <a:t>GZFT (</a:t>
            </a:r>
            <a:r>
              <a:rPr lang="tr-TR" sz="3100" b="1" dirty="0" smtClean="0">
                <a:latin typeface="+mn-lt"/>
              </a:rPr>
              <a:t>SWOT</a:t>
            </a:r>
            <a:r>
              <a:rPr lang="tr-TR" sz="3100" b="1" dirty="0">
                <a:latin typeface="+mn-lt"/>
              </a:rPr>
              <a:t>) </a:t>
            </a:r>
            <a:r>
              <a:rPr lang="tr-TR" sz="3100" b="1" dirty="0" smtClean="0">
                <a:latin typeface="+mn-lt"/>
              </a:rPr>
              <a:t>Analizi</a:t>
            </a:r>
            <a:r>
              <a:rPr lang="tr-TR" dirty="0" smtClean="0"/>
              <a:t/>
            </a:r>
            <a:br>
              <a:rPr lang="tr-TR" dirty="0" smtClean="0"/>
            </a:br>
            <a:endParaRPr lang="tr-TR" dirty="0"/>
          </a:p>
        </p:txBody>
      </p:sp>
      <p:sp>
        <p:nvSpPr>
          <p:cNvPr id="3" name="İçerik Yer Tutucusu 2"/>
          <p:cNvSpPr>
            <a:spLocks noGrp="1"/>
          </p:cNvSpPr>
          <p:nvPr>
            <p:ph idx="1"/>
          </p:nvPr>
        </p:nvSpPr>
        <p:spPr>
          <a:xfrm>
            <a:off x="1097280" y="1845734"/>
            <a:ext cx="5813474" cy="4023360"/>
          </a:xfrm>
        </p:spPr>
        <p:txBody>
          <a:bodyPr>
            <a:normAutofit fontScale="92500" lnSpcReduction="10000"/>
          </a:bodyPr>
          <a:lstStyle/>
          <a:p>
            <a:r>
              <a:rPr lang="tr-TR" b="1" dirty="0" smtClean="0"/>
              <a:t>a</a:t>
            </a:r>
            <a:r>
              <a:rPr lang="tr-TR" b="1" dirty="0"/>
              <a:t>. Güçlü Yönlerimiz</a:t>
            </a:r>
          </a:p>
          <a:p>
            <a:r>
              <a:rPr lang="tr-TR" dirty="0"/>
              <a:t>o Genç, dinamik ve özverili bir personele sahip olma,</a:t>
            </a:r>
          </a:p>
          <a:p>
            <a:r>
              <a:rPr lang="tr-TR" dirty="0"/>
              <a:t>o </a:t>
            </a:r>
            <a:r>
              <a:rPr lang="tr-TR" dirty="0" smtClean="0"/>
              <a:t>Araştırmacıların </a:t>
            </a:r>
            <a:r>
              <a:rPr lang="tr-TR" dirty="0"/>
              <a:t>bilimsel araştırmalarını teşvik edici desteklerin bulunması,</a:t>
            </a:r>
          </a:p>
          <a:p>
            <a:r>
              <a:rPr lang="tr-TR" dirty="0"/>
              <a:t>o BAP bütçesinin sürekli artması ve desteklerinin çeşitliliği,</a:t>
            </a:r>
          </a:p>
          <a:p>
            <a:r>
              <a:rPr lang="tr-TR" dirty="0"/>
              <a:t>o Nitelikli ve kaliteli öğretim üyesi ve araştırmacılar,</a:t>
            </a:r>
          </a:p>
          <a:p>
            <a:r>
              <a:rPr lang="tr-TR" dirty="0"/>
              <a:t>o Disiplinler arası çalışmaya uygunluk,</a:t>
            </a:r>
          </a:p>
          <a:p>
            <a:r>
              <a:rPr lang="tr-TR" dirty="0"/>
              <a:t>o Üniversite yönetimi ve stratejik planın araştırmaya önem vermesi,</a:t>
            </a:r>
          </a:p>
          <a:p>
            <a:r>
              <a:rPr lang="tr-TR" dirty="0"/>
              <a:t>o Üst yönetimin bilimsel araştırma projelerine gereken desteği vermesi.</a:t>
            </a:r>
          </a:p>
          <a:p>
            <a:endParaRPr lang="tr-TR" dirty="0"/>
          </a:p>
        </p:txBody>
      </p:sp>
      <p:sp>
        <p:nvSpPr>
          <p:cNvPr id="4" name="Dikdörtgen 3"/>
          <p:cNvSpPr/>
          <p:nvPr/>
        </p:nvSpPr>
        <p:spPr>
          <a:xfrm>
            <a:off x="7274011" y="1845735"/>
            <a:ext cx="4569228" cy="2292935"/>
          </a:xfrm>
          <a:prstGeom prst="rect">
            <a:avLst/>
          </a:prstGeom>
        </p:spPr>
        <p:txBody>
          <a:bodyPr wrap="square">
            <a:spAutoFit/>
          </a:bodyPr>
          <a:lstStyle/>
          <a:p>
            <a:pPr marL="90000">
              <a:spcBef>
                <a:spcPts val="1200"/>
              </a:spcBef>
              <a:spcAft>
                <a:spcPts val="200"/>
              </a:spcAft>
            </a:pPr>
            <a:r>
              <a:rPr lang="tr-TR" b="1" dirty="0"/>
              <a:t>b. Zayıf </a:t>
            </a:r>
            <a:r>
              <a:rPr lang="tr-TR" b="1" dirty="0" smtClean="0"/>
              <a:t>Yönlerimiz</a:t>
            </a:r>
            <a:endParaRPr lang="tr-TR" b="1" dirty="0"/>
          </a:p>
          <a:p>
            <a:pPr marL="90000">
              <a:spcBef>
                <a:spcPts val="1200"/>
              </a:spcBef>
              <a:spcAft>
                <a:spcPts val="200"/>
              </a:spcAft>
            </a:pPr>
            <a:r>
              <a:rPr lang="tr-TR" dirty="0"/>
              <a:t>o Personel sayısının yetersizliği</a:t>
            </a:r>
            <a:r>
              <a:rPr lang="tr-TR" dirty="0" smtClean="0"/>
              <a:t>,</a:t>
            </a:r>
            <a:endParaRPr lang="tr-TR" dirty="0"/>
          </a:p>
          <a:p>
            <a:pPr marL="90000">
              <a:spcBef>
                <a:spcPts val="1200"/>
              </a:spcBef>
              <a:spcAft>
                <a:spcPts val="200"/>
              </a:spcAft>
            </a:pPr>
            <a:r>
              <a:rPr lang="tr-TR" dirty="0" smtClean="0"/>
              <a:t>o </a:t>
            </a:r>
            <a:r>
              <a:rPr lang="tr-TR" dirty="0"/>
              <a:t>Fiziki ortam yetersizliği</a:t>
            </a:r>
            <a:r>
              <a:rPr lang="tr-TR" dirty="0" smtClean="0"/>
              <a:t>,</a:t>
            </a:r>
            <a:endParaRPr lang="tr-TR" dirty="0"/>
          </a:p>
          <a:p>
            <a:pPr marL="90000">
              <a:spcBef>
                <a:spcPts val="1200"/>
              </a:spcBef>
              <a:spcAft>
                <a:spcPts val="200"/>
              </a:spcAft>
            </a:pPr>
            <a:r>
              <a:rPr lang="tr-TR" dirty="0"/>
              <a:t>o Kurum içi ve kurum dışı </a:t>
            </a:r>
            <a:r>
              <a:rPr lang="tr-TR" dirty="0" smtClean="0"/>
              <a:t>kaynaklı desteklenen </a:t>
            </a:r>
            <a:r>
              <a:rPr lang="tr-TR" dirty="0"/>
              <a:t>projelere ait mevzuatların </a:t>
            </a:r>
            <a:r>
              <a:rPr lang="tr-TR" dirty="0" smtClean="0"/>
              <a:t>farklı olmasından </a:t>
            </a:r>
            <a:r>
              <a:rPr lang="tr-TR" dirty="0"/>
              <a:t>kaynaklanan sorunlar.</a:t>
            </a:r>
          </a:p>
        </p:txBody>
      </p:sp>
    </p:spTree>
    <p:extLst>
      <p:ext uri="{BB962C8B-B14F-4D97-AF65-F5344CB8AC3E}">
        <p14:creationId xmlns:p14="http://schemas.microsoft.com/office/powerpoint/2010/main" val="4082743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444</TotalTime>
  <Words>1590</Words>
  <Application>Microsoft Office PowerPoint</Application>
  <PresentationFormat>Geniş ekran</PresentationFormat>
  <Paragraphs>317</Paragraphs>
  <Slides>28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28</vt:i4>
      </vt:variant>
    </vt:vector>
  </HeadingPairs>
  <TitlesOfParts>
    <vt:vector size="33" baseType="lpstr">
      <vt:lpstr>Arial</vt:lpstr>
      <vt:lpstr>Calibri</vt:lpstr>
      <vt:lpstr>Calibri Light</vt:lpstr>
      <vt:lpstr>Times New Roman</vt:lpstr>
      <vt:lpstr>Geçmişe bakış</vt:lpstr>
      <vt:lpstr>KAYSERİ ÜNİVERSİTESİ STRATEJİK PLAN HAZIRLAMA KILAVUZU</vt:lpstr>
      <vt:lpstr>PowerPoint Sunusu</vt:lpstr>
      <vt:lpstr>PowerPoint Sunusu</vt:lpstr>
      <vt:lpstr>GZFT Analizi</vt:lpstr>
      <vt:lpstr>GZFT Analizi</vt:lpstr>
      <vt:lpstr>Güçlü ve Zayıf Yönler </vt:lpstr>
      <vt:lpstr>Fırsatlar ve Tehditler </vt:lpstr>
      <vt:lpstr>GZFT Analizi</vt:lpstr>
      <vt:lpstr>GZFT (SWOT) Analizi </vt:lpstr>
      <vt:lpstr>GZFT (SWOT) Analizi</vt:lpstr>
      <vt:lpstr>GZFT Analizi </vt:lpstr>
      <vt:lpstr>GFZT Analizinde Kullanılabilecek Veriler </vt:lpstr>
      <vt:lpstr>GZFT Stratejileri</vt:lpstr>
      <vt:lpstr>Paydaş Kavramı</vt:lpstr>
      <vt:lpstr>Paydaş analizleri ile; </vt:lpstr>
      <vt:lpstr>Paydaşların Tespiti </vt:lpstr>
      <vt:lpstr>Paydaş Ürün/Hizmet Matrisi</vt:lpstr>
      <vt:lpstr>Paydaş Etki/Önem Matrisi</vt:lpstr>
      <vt:lpstr>Paydaşlara Yöneltilebilecek Sorular </vt:lpstr>
      <vt:lpstr>Paydaşlara Yöneltilebilecek Sorular</vt:lpstr>
      <vt:lpstr>Paydaşlara Yöneltilebilecek Sorular</vt:lpstr>
      <vt:lpstr>Kuruluş İçi Analiz</vt:lpstr>
      <vt:lpstr>Kuruluş İçi Analiz İnsan Kaynakları Yetkinlik Analizi</vt:lpstr>
      <vt:lpstr>Kuruluş İçi Analiz Kurum Kültürü Analizi</vt:lpstr>
      <vt:lpstr>Kuruluş İçi Analiz Fiziki Kaynak, Teknoloji ve Mali kaynak Analizi</vt:lpstr>
      <vt:lpstr> </vt:lpstr>
      <vt:lpstr>Sektörel Eğilim Analizi</vt:lpstr>
      <vt:lpstr>Sektörel Eğilim Analizi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KAYSERİ ÜNİVERSİTESİ STRATEJİK PLAN HAZIRLAMA KLAVUZU</dc:title>
  <dc:creator>SERELMAK</dc:creator>
  <cp:lastModifiedBy>DELL</cp:lastModifiedBy>
  <cp:revision>59</cp:revision>
  <dcterms:created xsi:type="dcterms:W3CDTF">2020-02-09T15:08:59Z</dcterms:created>
  <dcterms:modified xsi:type="dcterms:W3CDTF">2023-05-25T09:02:03Z</dcterms:modified>
</cp:coreProperties>
</file>